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sldIdLst>
    <p:sldId id="256" r:id="rId5"/>
    <p:sldId id="257" r:id="rId6"/>
    <p:sldId id="258" r:id="rId7"/>
    <p:sldId id="275" r:id="rId8"/>
    <p:sldId id="259" r:id="rId9"/>
    <p:sldId id="260" r:id="rId10"/>
    <p:sldId id="262" r:id="rId11"/>
    <p:sldId id="261" r:id="rId12"/>
    <p:sldId id="263" r:id="rId13"/>
    <p:sldId id="264" r:id="rId14"/>
    <p:sldId id="277" r:id="rId15"/>
    <p:sldId id="265" r:id="rId16"/>
    <p:sldId id="279" r:id="rId17"/>
    <p:sldId id="276" r:id="rId18"/>
    <p:sldId id="280" r:id="rId19"/>
    <p:sldId id="281" r:id="rId20"/>
    <p:sldId id="282" r:id="rId21"/>
    <p:sldId id="266" r:id="rId22"/>
    <p:sldId id="267" r:id="rId23"/>
    <p:sldId id="268" r:id="rId24"/>
    <p:sldId id="269" r:id="rId25"/>
    <p:sldId id="274" r:id="rId26"/>
    <p:sldId id="278" r:id="rId27"/>
    <p:sldId id="271" r:id="rId28"/>
    <p:sldId id="272" r:id="rId29"/>
    <p:sldId id="273"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3" d="100"/>
          <a:sy n="103" d="100"/>
        </p:scale>
        <p:origin x="144" y="14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diagrams/_rels/data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A003C0-606E-4336-84EA-0B1D446DDC72}"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5CA5A45-6929-4354-BC1A-1E059E454E29}">
      <dgm:prSet/>
      <dgm:spPr/>
      <dgm:t>
        <a:bodyPr/>
        <a:lstStyle/>
        <a:p>
          <a:r>
            <a:rPr lang="en-US" dirty="0"/>
            <a:t>• ~ 60 minutes</a:t>
          </a:r>
        </a:p>
      </dgm:t>
    </dgm:pt>
    <dgm:pt modelId="{18E7C4A0-0F88-4356-8D09-5999FC35DFE6}" type="parTrans" cxnId="{DB363EB3-1AF7-485D-B3D7-1AB1C3914435}">
      <dgm:prSet/>
      <dgm:spPr/>
      <dgm:t>
        <a:bodyPr/>
        <a:lstStyle/>
        <a:p>
          <a:endParaRPr lang="en-US"/>
        </a:p>
      </dgm:t>
    </dgm:pt>
    <dgm:pt modelId="{2687839B-C1D8-4FC8-BFB4-B816EA887086}" type="sibTrans" cxnId="{DB363EB3-1AF7-485D-B3D7-1AB1C3914435}">
      <dgm:prSet/>
      <dgm:spPr/>
      <dgm:t>
        <a:bodyPr/>
        <a:lstStyle/>
        <a:p>
          <a:endParaRPr lang="en-US"/>
        </a:p>
      </dgm:t>
    </dgm:pt>
    <dgm:pt modelId="{F9E18FD5-AFA6-4599-AB51-BC4959196653}">
      <dgm:prSet/>
      <dgm:spPr/>
      <dgm:t>
        <a:bodyPr/>
        <a:lstStyle/>
        <a:p>
          <a:r>
            <a:rPr lang="en-US"/>
            <a:t>• Case Study: U.S. v. Cameron Arnold et al. (N.D. Texas)</a:t>
          </a:r>
        </a:p>
      </dgm:t>
    </dgm:pt>
    <dgm:pt modelId="{A48B78E2-13F0-4B6F-AF80-37A962EE1326}" type="parTrans" cxnId="{D3DB8134-1FB2-4A87-B1CA-C76F494B3C31}">
      <dgm:prSet/>
      <dgm:spPr/>
      <dgm:t>
        <a:bodyPr/>
        <a:lstStyle/>
        <a:p>
          <a:endParaRPr lang="en-US"/>
        </a:p>
      </dgm:t>
    </dgm:pt>
    <dgm:pt modelId="{0E92753C-FFF9-43A2-8BF0-6BD7DE64C608}" type="sibTrans" cxnId="{D3DB8134-1FB2-4A87-B1CA-C76F494B3C31}">
      <dgm:prSet/>
      <dgm:spPr/>
      <dgm:t>
        <a:bodyPr/>
        <a:lstStyle/>
        <a:p>
          <a:endParaRPr lang="en-US"/>
        </a:p>
      </dgm:t>
    </dgm:pt>
    <dgm:pt modelId="{F68A8CDA-7624-4156-9BFA-885368DD09B2}">
      <dgm:prSet/>
      <dgm:spPr/>
      <dgm:t>
        <a:bodyPr/>
        <a:lstStyle/>
        <a:p>
          <a:r>
            <a:rPr lang="en-US" dirty="0"/>
            <a:t>• Theme: Individual advocacy while playing as a team inside a group trial.</a:t>
          </a:r>
        </a:p>
      </dgm:t>
    </dgm:pt>
    <dgm:pt modelId="{DFA714D6-36A5-4AA5-8B03-1B2C2A7FEF75}" type="parTrans" cxnId="{4E202577-9598-474A-8B3D-86AD3B95DDF2}">
      <dgm:prSet/>
      <dgm:spPr/>
      <dgm:t>
        <a:bodyPr/>
        <a:lstStyle/>
        <a:p>
          <a:endParaRPr lang="en-US"/>
        </a:p>
      </dgm:t>
    </dgm:pt>
    <dgm:pt modelId="{54172726-46E0-433B-A787-28BE43C9DB17}" type="sibTrans" cxnId="{4E202577-9598-474A-8B3D-86AD3B95DDF2}">
      <dgm:prSet/>
      <dgm:spPr/>
      <dgm:t>
        <a:bodyPr/>
        <a:lstStyle/>
        <a:p>
          <a:endParaRPr lang="en-US"/>
        </a:p>
      </dgm:t>
    </dgm:pt>
    <dgm:pt modelId="{721B2645-DDB7-4505-87D2-5413ABDE0576}" type="pres">
      <dgm:prSet presAssocID="{C3A003C0-606E-4336-84EA-0B1D446DDC72}" presName="root" presStyleCnt="0">
        <dgm:presLayoutVars>
          <dgm:dir/>
          <dgm:resizeHandles val="exact"/>
        </dgm:presLayoutVars>
      </dgm:prSet>
      <dgm:spPr/>
    </dgm:pt>
    <dgm:pt modelId="{0F48378E-F71E-4223-BF39-070B782778DA}" type="pres">
      <dgm:prSet presAssocID="{A5CA5A45-6929-4354-BC1A-1E059E454E29}" presName="compNode" presStyleCnt="0"/>
      <dgm:spPr/>
    </dgm:pt>
    <dgm:pt modelId="{2D987B78-6291-4561-8556-E1F14D005D5E}" type="pres">
      <dgm:prSet presAssocID="{A5CA5A45-6929-4354-BC1A-1E059E454E2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watch"/>
        </a:ext>
      </dgm:extLst>
    </dgm:pt>
    <dgm:pt modelId="{76ECC12E-AEFA-4542-A8EF-0246886475C3}" type="pres">
      <dgm:prSet presAssocID="{A5CA5A45-6929-4354-BC1A-1E059E454E29}" presName="spaceRect" presStyleCnt="0"/>
      <dgm:spPr/>
    </dgm:pt>
    <dgm:pt modelId="{3EC71706-C4C2-4A6D-8ACC-645F13913C6C}" type="pres">
      <dgm:prSet presAssocID="{A5CA5A45-6929-4354-BC1A-1E059E454E29}" presName="textRect" presStyleLbl="revTx" presStyleIdx="0" presStyleCnt="3">
        <dgm:presLayoutVars>
          <dgm:chMax val="1"/>
          <dgm:chPref val="1"/>
        </dgm:presLayoutVars>
      </dgm:prSet>
      <dgm:spPr/>
    </dgm:pt>
    <dgm:pt modelId="{6117D8DB-F921-4346-AB39-1437C0B2E6D7}" type="pres">
      <dgm:prSet presAssocID="{2687839B-C1D8-4FC8-BFB4-B816EA887086}" presName="sibTrans" presStyleCnt="0"/>
      <dgm:spPr/>
    </dgm:pt>
    <dgm:pt modelId="{F342AB1D-9112-4A46-8C9F-AF8346EFA253}" type="pres">
      <dgm:prSet presAssocID="{F9E18FD5-AFA6-4599-AB51-BC4959196653}" presName="compNode" presStyleCnt="0"/>
      <dgm:spPr/>
    </dgm:pt>
    <dgm:pt modelId="{A0E8190E-B19D-4757-B320-B5868987018B}" type="pres">
      <dgm:prSet presAssocID="{F9E18FD5-AFA6-4599-AB51-BC495919665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estions"/>
        </a:ext>
      </dgm:extLst>
    </dgm:pt>
    <dgm:pt modelId="{22FA2D0C-30F1-41A9-9646-2E234E5452DF}" type="pres">
      <dgm:prSet presAssocID="{F9E18FD5-AFA6-4599-AB51-BC4959196653}" presName="spaceRect" presStyleCnt="0"/>
      <dgm:spPr/>
    </dgm:pt>
    <dgm:pt modelId="{DE113102-26E2-4793-B04E-B10DA7C88D3E}" type="pres">
      <dgm:prSet presAssocID="{F9E18FD5-AFA6-4599-AB51-BC4959196653}" presName="textRect" presStyleLbl="revTx" presStyleIdx="1" presStyleCnt="3">
        <dgm:presLayoutVars>
          <dgm:chMax val="1"/>
          <dgm:chPref val="1"/>
        </dgm:presLayoutVars>
      </dgm:prSet>
      <dgm:spPr/>
    </dgm:pt>
    <dgm:pt modelId="{E4BC6649-E384-47AA-BE4C-30BEDBEE6EDD}" type="pres">
      <dgm:prSet presAssocID="{0E92753C-FFF9-43A2-8BF0-6BD7DE64C608}" presName="sibTrans" presStyleCnt="0"/>
      <dgm:spPr/>
    </dgm:pt>
    <dgm:pt modelId="{C3E54455-96F0-4F4B-B7E0-57CB9192319C}" type="pres">
      <dgm:prSet presAssocID="{F68A8CDA-7624-4156-9BFA-885368DD09B2}" presName="compNode" presStyleCnt="0"/>
      <dgm:spPr/>
    </dgm:pt>
    <dgm:pt modelId="{78F99AE1-B570-4DAA-9F67-FCFAF16FE86C}" type="pres">
      <dgm:prSet presAssocID="{F68A8CDA-7624-4156-9BFA-885368DD09B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rketing"/>
        </a:ext>
      </dgm:extLst>
    </dgm:pt>
    <dgm:pt modelId="{FCAFDD60-564A-4FFE-89CD-54B5680685BE}" type="pres">
      <dgm:prSet presAssocID="{F68A8CDA-7624-4156-9BFA-885368DD09B2}" presName="spaceRect" presStyleCnt="0"/>
      <dgm:spPr/>
    </dgm:pt>
    <dgm:pt modelId="{2BC7DEC2-BF93-420C-B96C-B168FC47AD61}" type="pres">
      <dgm:prSet presAssocID="{F68A8CDA-7624-4156-9BFA-885368DD09B2}" presName="textRect" presStyleLbl="revTx" presStyleIdx="2" presStyleCnt="3">
        <dgm:presLayoutVars>
          <dgm:chMax val="1"/>
          <dgm:chPref val="1"/>
        </dgm:presLayoutVars>
      </dgm:prSet>
      <dgm:spPr/>
    </dgm:pt>
  </dgm:ptLst>
  <dgm:cxnLst>
    <dgm:cxn modelId="{D3DB8134-1FB2-4A87-B1CA-C76F494B3C31}" srcId="{C3A003C0-606E-4336-84EA-0B1D446DDC72}" destId="{F9E18FD5-AFA6-4599-AB51-BC4959196653}" srcOrd="1" destOrd="0" parTransId="{A48B78E2-13F0-4B6F-AF80-37A962EE1326}" sibTransId="{0E92753C-FFF9-43A2-8BF0-6BD7DE64C608}"/>
    <dgm:cxn modelId="{25F9AE67-9EEE-4E3A-B066-6E9159405D2E}" type="presOf" srcId="{C3A003C0-606E-4336-84EA-0B1D446DDC72}" destId="{721B2645-DDB7-4505-87D2-5413ABDE0576}" srcOrd="0" destOrd="0" presId="urn:microsoft.com/office/officeart/2018/2/layout/IconLabelList"/>
    <dgm:cxn modelId="{4E202577-9598-474A-8B3D-86AD3B95DDF2}" srcId="{C3A003C0-606E-4336-84EA-0B1D446DDC72}" destId="{F68A8CDA-7624-4156-9BFA-885368DD09B2}" srcOrd="2" destOrd="0" parTransId="{DFA714D6-36A5-4AA5-8B03-1B2C2A7FEF75}" sibTransId="{54172726-46E0-433B-A787-28BE43C9DB17}"/>
    <dgm:cxn modelId="{E277CC93-D8CB-445D-99FD-ED0DDB10DF00}" type="presOf" srcId="{A5CA5A45-6929-4354-BC1A-1E059E454E29}" destId="{3EC71706-C4C2-4A6D-8ACC-645F13913C6C}" srcOrd="0" destOrd="0" presId="urn:microsoft.com/office/officeart/2018/2/layout/IconLabelList"/>
    <dgm:cxn modelId="{DB363EB3-1AF7-485D-B3D7-1AB1C3914435}" srcId="{C3A003C0-606E-4336-84EA-0B1D446DDC72}" destId="{A5CA5A45-6929-4354-BC1A-1E059E454E29}" srcOrd="0" destOrd="0" parTransId="{18E7C4A0-0F88-4356-8D09-5999FC35DFE6}" sibTransId="{2687839B-C1D8-4FC8-BFB4-B816EA887086}"/>
    <dgm:cxn modelId="{379C29EE-8DA5-4964-AAE7-D6E2D2A3E868}" type="presOf" srcId="{F9E18FD5-AFA6-4599-AB51-BC4959196653}" destId="{DE113102-26E2-4793-B04E-B10DA7C88D3E}" srcOrd="0" destOrd="0" presId="urn:microsoft.com/office/officeart/2018/2/layout/IconLabelList"/>
    <dgm:cxn modelId="{2FEA4BFC-B7E1-4CA4-B4C2-E5220C1F16C9}" type="presOf" srcId="{F68A8CDA-7624-4156-9BFA-885368DD09B2}" destId="{2BC7DEC2-BF93-420C-B96C-B168FC47AD61}" srcOrd="0" destOrd="0" presId="urn:microsoft.com/office/officeart/2018/2/layout/IconLabelList"/>
    <dgm:cxn modelId="{7B1C7947-DB69-4704-994F-5D252D37BF1F}" type="presParOf" srcId="{721B2645-DDB7-4505-87D2-5413ABDE0576}" destId="{0F48378E-F71E-4223-BF39-070B782778DA}" srcOrd="0" destOrd="0" presId="urn:microsoft.com/office/officeart/2018/2/layout/IconLabelList"/>
    <dgm:cxn modelId="{3A5E915C-7CFA-4A38-9DDF-8F75F67F4FFE}" type="presParOf" srcId="{0F48378E-F71E-4223-BF39-070B782778DA}" destId="{2D987B78-6291-4561-8556-E1F14D005D5E}" srcOrd="0" destOrd="0" presId="urn:microsoft.com/office/officeart/2018/2/layout/IconLabelList"/>
    <dgm:cxn modelId="{E2ABC79D-AB6A-47C1-8C11-F132EE90103D}" type="presParOf" srcId="{0F48378E-F71E-4223-BF39-070B782778DA}" destId="{76ECC12E-AEFA-4542-A8EF-0246886475C3}" srcOrd="1" destOrd="0" presId="urn:microsoft.com/office/officeart/2018/2/layout/IconLabelList"/>
    <dgm:cxn modelId="{526325D5-D4C0-453C-BEA9-AAA2013AB9EB}" type="presParOf" srcId="{0F48378E-F71E-4223-BF39-070B782778DA}" destId="{3EC71706-C4C2-4A6D-8ACC-645F13913C6C}" srcOrd="2" destOrd="0" presId="urn:microsoft.com/office/officeart/2018/2/layout/IconLabelList"/>
    <dgm:cxn modelId="{25DA9C11-EAD1-47CF-B25F-0DEAFEFF028A}" type="presParOf" srcId="{721B2645-DDB7-4505-87D2-5413ABDE0576}" destId="{6117D8DB-F921-4346-AB39-1437C0B2E6D7}" srcOrd="1" destOrd="0" presId="urn:microsoft.com/office/officeart/2018/2/layout/IconLabelList"/>
    <dgm:cxn modelId="{BACE7E15-0339-4A17-84BB-079B7D7FD500}" type="presParOf" srcId="{721B2645-DDB7-4505-87D2-5413ABDE0576}" destId="{F342AB1D-9112-4A46-8C9F-AF8346EFA253}" srcOrd="2" destOrd="0" presId="urn:microsoft.com/office/officeart/2018/2/layout/IconLabelList"/>
    <dgm:cxn modelId="{EBDB0320-6FE5-4A69-A519-8206CA91D4C3}" type="presParOf" srcId="{F342AB1D-9112-4A46-8C9F-AF8346EFA253}" destId="{A0E8190E-B19D-4757-B320-B5868987018B}" srcOrd="0" destOrd="0" presId="urn:microsoft.com/office/officeart/2018/2/layout/IconLabelList"/>
    <dgm:cxn modelId="{8940CC63-3B54-4F23-AF2C-0314974D6A1E}" type="presParOf" srcId="{F342AB1D-9112-4A46-8C9F-AF8346EFA253}" destId="{22FA2D0C-30F1-41A9-9646-2E234E5452DF}" srcOrd="1" destOrd="0" presId="urn:microsoft.com/office/officeart/2018/2/layout/IconLabelList"/>
    <dgm:cxn modelId="{C88D7171-88E4-404B-84C3-FAA52DC12FB0}" type="presParOf" srcId="{F342AB1D-9112-4A46-8C9F-AF8346EFA253}" destId="{DE113102-26E2-4793-B04E-B10DA7C88D3E}" srcOrd="2" destOrd="0" presId="urn:microsoft.com/office/officeart/2018/2/layout/IconLabelList"/>
    <dgm:cxn modelId="{D3C39583-0E2C-4086-B359-14720A210D20}" type="presParOf" srcId="{721B2645-DDB7-4505-87D2-5413ABDE0576}" destId="{E4BC6649-E384-47AA-BE4C-30BEDBEE6EDD}" srcOrd="3" destOrd="0" presId="urn:microsoft.com/office/officeart/2018/2/layout/IconLabelList"/>
    <dgm:cxn modelId="{130D886B-868E-489F-B70B-A2E5F6B69940}" type="presParOf" srcId="{721B2645-DDB7-4505-87D2-5413ABDE0576}" destId="{C3E54455-96F0-4F4B-B7E0-57CB9192319C}" srcOrd="4" destOrd="0" presId="urn:microsoft.com/office/officeart/2018/2/layout/IconLabelList"/>
    <dgm:cxn modelId="{057FF83A-B95A-49CF-86AE-AF5CCC1480BC}" type="presParOf" srcId="{C3E54455-96F0-4F4B-B7E0-57CB9192319C}" destId="{78F99AE1-B570-4DAA-9F67-FCFAF16FE86C}" srcOrd="0" destOrd="0" presId="urn:microsoft.com/office/officeart/2018/2/layout/IconLabelList"/>
    <dgm:cxn modelId="{674A55C3-FDD7-479B-8ED9-61E2ACDAC06C}" type="presParOf" srcId="{C3E54455-96F0-4F4B-B7E0-57CB9192319C}" destId="{FCAFDD60-564A-4FFE-89CD-54B5680685BE}" srcOrd="1" destOrd="0" presId="urn:microsoft.com/office/officeart/2018/2/layout/IconLabelList"/>
    <dgm:cxn modelId="{EB954F84-8AEC-46F0-A28B-A8802FB588FF}" type="presParOf" srcId="{C3E54455-96F0-4F4B-B7E0-57CB9192319C}" destId="{2BC7DEC2-BF93-420C-B96C-B168FC47AD61}"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568758-8F90-4B85-A87C-B7703980E7DD}" type="doc">
      <dgm:prSet loTypeId="urn:microsoft.com/office/officeart/2005/8/layout/vList2" loCatId="list" qsTypeId="urn:microsoft.com/office/officeart/2005/8/quickstyle/simple2" qsCatId="simple" csTypeId="urn:microsoft.com/office/officeart/2005/8/colors/accent2_2" csCatId="accent2"/>
      <dgm:spPr/>
      <dgm:t>
        <a:bodyPr/>
        <a:lstStyle/>
        <a:p>
          <a:endParaRPr lang="en-US"/>
        </a:p>
      </dgm:t>
    </dgm:pt>
    <dgm:pt modelId="{B2AD7C96-7E54-459B-BE9F-CCAA6B56A1CB}">
      <dgm:prSet/>
      <dgm:spPr/>
      <dgm:t>
        <a:bodyPr/>
        <a:lstStyle/>
        <a:p>
          <a:r>
            <a:rPr lang="en-US"/>
            <a:t>• Theories evolve as discovery and testimony unfold.</a:t>
          </a:r>
        </a:p>
      </dgm:t>
    </dgm:pt>
    <dgm:pt modelId="{D725B0B4-E38B-457C-9E6A-0DF4A4C648BA}" type="parTrans" cxnId="{B4D74649-AFA0-47B4-B463-3A8FACBFFD91}">
      <dgm:prSet/>
      <dgm:spPr/>
      <dgm:t>
        <a:bodyPr/>
        <a:lstStyle/>
        <a:p>
          <a:endParaRPr lang="en-US"/>
        </a:p>
      </dgm:t>
    </dgm:pt>
    <dgm:pt modelId="{3CA2C7AA-5E69-4F78-879C-9BE663A5FA9B}" type="sibTrans" cxnId="{B4D74649-AFA0-47B4-B463-3A8FACBFFD91}">
      <dgm:prSet/>
      <dgm:spPr/>
      <dgm:t>
        <a:bodyPr/>
        <a:lstStyle/>
        <a:p>
          <a:endParaRPr lang="en-US"/>
        </a:p>
      </dgm:t>
    </dgm:pt>
    <dgm:pt modelId="{A52C1E55-84C9-49E2-881E-DEA218A2EC59}">
      <dgm:prSet/>
      <dgm:spPr/>
      <dgm:t>
        <a:bodyPr/>
        <a:lstStyle/>
        <a:p>
          <a:r>
            <a:rPr lang="en-US"/>
            <a:t>• Your client may become strategically isolated.</a:t>
          </a:r>
        </a:p>
      </dgm:t>
    </dgm:pt>
    <dgm:pt modelId="{23FA7C35-0D41-48B7-8363-C94879FC6DC1}" type="parTrans" cxnId="{4D882E64-DCD2-468E-A8F7-C0CE1E196630}">
      <dgm:prSet/>
      <dgm:spPr/>
      <dgm:t>
        <a:bodyPr/>
        <a:lstStyle/>
        <a:p>
          <a:endParaRPr lang="en-US"/>
        </a:p>
      </dgm:t>
    </dgm:pt>
    <dgm:pt modelId="{48AD14DE-A107-42C9-ADBF-89715BD6136C}" type="sibTrans" cxnId="{4D882E64-DCD2-468E-A8F7-C0CE1E196630}">
      <dgm:prSet/>
      <dgm:spPr/>
      <dgm:t>
        <a:bodyPr/>
        <a:lstStyle/>
        <a:p>
          <a:endParaRPr lang="en-US"/>
        </a:p>
      </dgm:t>
    </dgm:pt>
    <dgm:pt modelId="{5DCAF4AA-D4F4-44BA-B8BB-9086370ED0DA}">
      <dgm:prSet/>
      <dgm:spPr/>
      <dgm:t>
        <a:bodyPr/>
        <a:lstStyle/>
        <a:p>
          <a:r>
            <a:rPr lang="en-US"/>
            <a:t>• Adjust openings, cross, and closing accordingly.</a:t>
          </a:r>
        </a:p>
      </dgm:t>
    </dgm:pt>
    <dgm:pt modelId="{93193E3E-4F54-4C93-968C-5182B5997925}" type="parTrans" cxnId="{4B8E1F15-65A8-4D9E-ABDE-3618924F7770}">
      <dgm:prSet/>
      <dgm:spPr/>
      <dgm:t>
        <a:bodyPr/>
        <a:lstStyle/>
        <a:p>
          <a:endParaRPr lang="en-US"/>
        </a:p>
      </dgm:t>
    </dgm:pt>
    <dgm:pt modelId="{403A2AB3-ABC4-433E-AB0E-380EC82879B5}" type="sibTrans" cxnId="{4B8E1F15-65A8-4D9E-ABDE-3618924F7770}">
      <dgm:prSet/>
      <dgm:spPr/>
      <dgm:t>
        <a:bodyPr/>
        <a:lstStyle/>
        <a:p>
          <a:endParaRPr lang="en-US"/>
        </a:p>
      </dgm:t>
    </dgm:pt>
    <dgm:pt modelId="{E72FFC78-09D9-4E5B-8B78-46E2E5C8FDBB}" type="pres">
      <dgm:prSet presAssocID="{F5568758-8F90-4B85-A87C-B7703980E7DD}" presName="linear" presStyleCnt="0">
        <dgm:presLayoutVars>
          <dgm:animLvl val="lvl"/>
          <dgm:resizeHandles val="exact"/>
        </dgm:presLayoutVars>
      </dgm:prSet>
      <dgm:spPr/>
    </dgm:pt>
    <dgm:pt modelId="{ABD36A46-8A50-400E-8CA1-761DFDE0D5A7}" type="pres">
      <dgm:prSet presAssocID="{B2AD7C96-7E54-459B-BE9F-CCAA6B56A1CB}" presName="parentText" presStyleLbl="node1" presStyleIdx="0" presStyleCnt="3">
        <dgm:presLayoutVars>
          <dgm:chMax val="0"/>
          <dgm:bulletEnabled val="1"/>
        </dgm:presLayoutVars>
      </dgm:prSet>
      <dgm:spPr/>
    </dgm:pt>
    <dgm:pt modelId="{5C3654E2-F43E-4766-888D-80989D3DD26D}" type="pres">
      <dgm:prSet presAssocID="{3CA2C7AA-5E69-4F78-879C-9BE663A5FA9B}" presName="spacer" presStyleCnt="0"/>
      <dgm:spPr/>
    </dgm:pt>
    <dgm:pt modelId="{E8B83802-2E2D-4A64-B97C-AAEBA85FB182}" type="pres">
      <dgm:prSet presAssocID="{A52C1E55-84C9-49E2-881E-DEA218A2EC59}" presName="parentText" presStyleLbl="node1" presStyleIdx="1" presStyleCnt="3">
        <dgm:presLayoutVars>
          <dgm:chMax val="0"/>
          <dgm:bulletEnabled val="1"/>
        </dgm:presLayoutVars>
      </dgm:prSet>
      <dgm:spPr/>
    </dgm:pt>
    <dgm:pt modelId="{D4827D42-D408-4194-A6C7-F18DDD1BB4ED}" type="pres">
      <dgm:prSet presAssocID="{48AD14DE-A107-42C9-ADBF-89715BD6136C}" presName="spacer" presStyleCnt="0"/>
      <dgm:spPr/>
    </dgm:pt>
    <dgm:pt modelId="{1ACED178-FD94-4F70-91C0-9E199EC9D9A0}" type="pres">
      <dgm:prSet presAssocID="{5DCAF4AA-D4F4-44BA-B8BB-9086370ED0DA}" presName="parentText" presStyleLbl="node1" presStyleIdx="2" presStyleCnt="3">
        <dgm:presLayoutVars>
          <dgm:chMax val="0"/>
          <dgm:bulletEnabled val="1"/>
        </dgm:presLayoutVars>
      </dgm:prSet>
      <dgm:spPr/>
    </dgm:pt>
  </dgm:ptLst>
  <dgm:cxnLst>
    <dgm:cxn modelId="{91A2DE12-7E51-4EBA-9A2B-A57BD7E25379}" type="presOf" srcId="{B2AD7C96-7E54-459B-BE9F-CCAA6B56A1CB}" destId="{ABD36A46-8A50-400E-8CA1-761DFDE0D5A7}" srcOrd="0" destOrd="0" presId="urn:microsoft.com/office/officeart/2005/8/layout/vList2"/>
    <dgm:cxn modelId="{4B8E1F15-65A8-4D9E-ABDE-3618924F7770}" srcId="{F5568758-8F90-4B85-A87C-B7703980E7DD}" destId="{5DCAF4AA-D4F4-44BA-B8BB-9086370ED0DA}" srcOrd="2" destOrd="0" parTransId="{93193E3E-4F54-4C93-968C-5182B5997925}" sibTransId="{403A2AB3-ABC4-433E-AB0E-380EC82879B5}"/>
    <dgm:cxn modelId="{ED77DF27-ABEA-49F8-92D3-DE097B0C527C}" type="presOf" srcId="{5DCAF4AA-D4F4-44BA-B8BB-9086370ED0DA}" destId="{1ACED178-FD94-4F70-91C0-9E199EC9D9A0}" srcOrd="0" destOrd="0" presId="urn:microsoft.com/office/officeart/2005/8/layout/vList2"/>
    <dgm:cxn modelId="{4D882E64-DCD2-468E-A8F7-C0CE1E196630}" srcId="{F5568758-8F90-4B85-A87C-B7703980E7DD}" destId="{A52C1E55-84C9-49E2-881E-DEA218A2EC59}" srcOrd="1" destOrd="0" parTransId="{23FA7C35-0D41-48B7-8363-C94879FC6DC1}" sibTransId="{48AD14DE-A107-42C9-ADBF-89715BD6136C}"/>
    <dgm:cxn modelId="{B4D74649-AFA0-47B4-B463-3A8FACBFFD91}" srcId="{F5568758-8F90-4B85-A87C-B7703980E7DD}" destId="{B2AD7C96-7E54-459B-BE9F-CCAA6B56A1CB}" srcOrd="0" destOrd="0" parTransId="{D725B0B4-E38B-457C-9E6A-0DF4A4C648BA}" sibTransId="{3CA2C7AA-5E69-4F78-879C-9BE663A5FA9B}"/>
    <dgm:cxn modelId="{03B69269-1180-484E-A578-958EC50BBBAB}" type="presOf" srcId="{F5568758-8F90-4B85-A87C-B7703980E7DD}" destId="{E72FFC78-09D9-4E5B-8B78-46E2E5C8FDBB}" srcOrd="0" destOrd="0" presId="urn:microsoft.com/office/officeart/2005/8/layout/vList2"/>
    <dgm:cxn modelId="{248E4F9A-B351-4681-8E12-1B1DDC6910EE}" type="presOf" srcId="{A52C1E55-84C9-49E2-881E-DEA218A2EC59}" destId="{E8B83802-2E2D-4A64-B97C-AAEBA85FB182}" srcOrd="0" destOrd="0" presId="urn:microsoft.com/office/officeart/2005/8/layout/vList2"/>
    <dgm:cxn modelId="{473F8891-008F-48FC-A147-369B1F1FEEB3}" type="presParOf" srcId="{E72FFC78-09D9-4E5B-8B78-46E2E5C8FDBB}" destId="{ABD36A46-8A50-400E-8CA1-761DFDE0D5A7}" srcOrd="0" destOrd="0" presId="urn:microsoft.com/office/officeart/2005/8/layout/vList2"/>
    <dgm:cxn modelId="{B69D0843-F833-4986-B17D-8F24A251A83B}" type="presParOf" srcId="{E72FFC78-09D9-4E5B-8B78-46E2E5C8FDBB}" destId="{5C3654E2-F43E-4766-888D-80989D3DD26D}" srcOrd="1" destOrd="0" presId="urn:microsoft.com/office/officeart/2005/8/layout/vList2"/>
    <dgm:cxn modelId="{00E195E6-EBC3-4F3F-BA80-4DB35D5F7D97}" type="presParOf" srcId="{E72FFC78-09D9-4E5B-8B78-46E2E5C8FDBB}" destId="{E8B83802-2E2D-4A64-B97C-AAEBA85FB182}" srcOrd="2" destOrd="0" presId="urn:microsoft.com/office/officeart/2005/8/layout/vList2"/>
    <dgm:cxn modelId="{C581697C-A901-42E4-8762-D1B40958F66D}" type="presParOf" srcId="{E72FFC78-09D9-4E5B-8B78-46E2E5C8FDBB}" destId="{D4827D42-D408-4194-A6C7-F18DDD1BB4ED}" srcOrd="3" destOrd="0" presId="urn:microsoft.com/office/officeart/2005/8/layout/vList2"/>
    <dgm:cxn modelId="{AAE02843-18DC-4267-95ED-B7DE33C57886}" type="presParOf" srcId="{E72FFC78-09D9-4E5B-8B78-46E2E5C8FDBB}" destId="{1ACED178-FD94-4F70-91C0-9E199EC9D9A0}" srcOrd="4"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1906AE3-12DC-4EAA-BCE7-87FC9DBAF0C9}" type="doc">
      <dgm:prSet loTypeId="urn:microsoft.com/office/officeart/2005/8/layout/hierarchy1" loCatId="hierarchy" qsTypeId="urn:microsoft.com/office/officeart/2005/8/quickstyle/simple2" qsCatId="simple" csTypeId="urn:microsoft.com/office/officeart/2005/8/colors/accent0_3" csCatId="mainScheme" phldr="1"/>
      <dgm:spPr/>
      <dgm:t>
        <a:bodyPr/>
        <a:lstStyle/>
        <a:p>
          <a:endParaRPr lang="en-US"/>
        </a:p>
      </dgm:t>
    </dgm:pt>
    <dgm:pt modelId="{F5639FF3-D4E2-45ED-9F9C-268BD2BB7257}">
      <dgm:prSet/>
      <dgm:spPr/>
      <dgm:t>
        <a:bodyPr/>
        <a:lstStyle/>
        <a:p>
          <a:r>
            <a:rPr lang="en-US" dirty="0"/>
            <a:t>Does a co-defendant's theory help, hurt, or not affect your client?</a:t>
          </a:r>
        </a:p>
      </dgm:t>
    </dgm:pt>
    <dgm:pt modelId="{1B99ADE1-AE4E-44C6-8698-02379BBD89C5}" type="parTrans" cxnId="{AE2300F2-4EA1-4D24-80B6-369E74B4AF05}">
      <dgm:prSet/>
      <dgm:spPr/>
      <dgm:t>
        <a:bodyPr/>
        <a:lstStyle/>
        <a:p>
          <a:endParaRPr lang="en-US"/>
        </a:p>
      </dgm:t>
    </dgm:pt>
    <dgm:pt modelId="{32D4C100-150A-4FDE-9F03-D94A94B96A35}" type="sibTrans" cxnId="{AE2300F2-4EA1-4D24-80B6-369E74B4AF05}">
      <dgm:prSet/>
      <dgm:spPr/>
      <dgm:t>
        <a:bodyPr/>
        <a:lstStyle/>
        <a:p>
          <a:endParaRPr lang="en-US"/>
        </a:p>
      </dgm:t>
    </dgm:pt>
    <dgm:pt modelId="{F82B26D2-A881-4268-B7EB-095D9112B475}">
      <dgm:prSet/>
      <dgm:spPr/>
      <dgm:t>
        <a:bodyPr/>
        <a:lstStyle/>
        <a:p>
          <a:r>
            <a:rPr lang="en-US" dirty="0"/>
            <a:t>If hurt: object, distinguish, or seek limiting instruction.</a:t>
          </a:r>
        </a:p>
      </dgm:t>
    </dgm:pt>
    <dgm:pt modelId="{4B8DEF8F-15C9-4D92-9C3B-6AA4C5271750}" type="parTrans" cxnId="{E8BA694D-0D9C-40AA-BE8B-29ADF0CC051A}">
      <dgm:prSet/>
      <dgm:spPr/>
      <dgm:t>
        <a:bodyPr/>
        <a:lstStyle/>
        <a:p>
          <a:endParaRPr lang="en-US"/>
        </a:p>
      </dgm:t>
    </dgm:pt>
    <dgm:pt modelId="{B9B3F6F0-C7D0-47EC-8505-6427E6D62B3E}" type="sibTrans" cxnId="{E8BA694D-0D9C-40AA-BE8B-29ADF0CC051A}">
      <dgm:prSet/>
      <dgm:spPr/>
      <dgm:t>
        <a:bodyPr/>
        <a:lstStyle/>
        <a:p>
          <a:endParaRPr lang="en-US"/>
        </a:p>
      </dgm:t>
    </dgm:pt>
    <dgm:pt modelId="{396CB09A-52B8-4620-A54B-6886408D501C}">
      <dgm:prSet/>
      <dgm:spPr/>
      <dgm:t>
        <a:bodyPr/>
        <a:lstStyle/>
        <a:p>
          <a:r>
            <a:rPr lang="en-US" dirty="0"/>
            <a:t>Evaluate effect on case</a:t>
          </a:r>
        </a:p>
      </dgm:t>
    </dgm:pt>
    <dgm:pt modelId="{FE958B8C-8B9C-485A-BDDE-30A8E9FA3AA2}" type="parTrans" cxnId="{0E1B5D72-D990-465B-85E2-9F5BD2B7F9C8}">
      <dgm:prSet/>
      <dgm:spPr/>
      <dgm:t>
        <a:bodyPr/>
        <a:lstStyle/>
        <a:p>
          <a:endParaRPr lang="en-US"/>
        </a:p>
      </dgm:t>
    </dgm:pt>
    <dgm:pt modelId="{B6B624F3-B766-4499-B97C-B61C85D81F73}" type="sibTrans" cxnId="{0E1B5D72-D990-465B-85E2-9F5BD2B7F9C8}">
      <dgm:prSet/>
      <dgm:spPr/>
      <dgm:t>
        <a:bodyPr/>
        <a:lstStyle/>
        <a:p>
          <a:endParaRPr lang="en-US"/>
        </a:p>
      </dgm:t>
    </dgm:pt>
    <dgm:pt modelId="{97858215-FA3F-4112-9C12-5D0C03D4587F}" type="pres">
      <dgm:prSet presAssocID="{61906AE3-12DC-4EAA-BCE7-87FC9DBAF0C9}" presName="hierChild1" presStyleCnt="0">
        <dgm:presLayoutVars>
          <dgm:chPref val="1"/>
          <dgm:dir/>
          <dgm:animOne val="branch"/>
          <dgm:animLvl val="lvl"/>
          <dgm:resizeHandles/>
        </dgm:presLayoutVars>
      </dgm:prSet>
      <dgm:spPr/>
    </dgm:pt>
    <dgm:pt modelId="{3D64368F-179D-4FB6-9F2E-8CC654786B0D}" type="pres">
      <dgm:prSet presAssocID="{F5639FF3-D4E2-45ED-9F9C-268BD2BB7257}" presName="hierRoot1" presStyleCnt="0"/>
      <dgm:spPr/>
    </dgm:pt>
    <dgm:pt modelId="{8EB8E113-EEF7-463A-90E5-D22225F6B7AD}" type="pres">
      <dgm:prSet presAssocID="{F5639FF3-D4E2-45ED-9F9C-268BD2BB7257}" presName="composite" presStyleCnt="0"/>
      <dgm:spPr/>
    </dgm:pt>
    <dgm:pt modelId="{49F01627-17D3-4BB4-BE13-D528694DEC5D}" type="pres">
      <dgm:prSet presAssocID="{F5639FF3-D4E2-45ED-9F9C-268BD2BB7257}" presName="background" presStyleLbl="node0" presStyleIdx="0" presStyleCnt="3"/>
      <dgm:spPr/>
    </dgm:pt>
    <dgm:pt modelId="{ABE9DCED-97AE-40AF-B46B-175E34361EF8}" type="pres">
      <dgm:prSet presAssocID="{F5639FF3-D4E2-45ED-9F9C-268BD2BB7257}" presName="text" presStyleLbl="fgAcc0" presStyleIdx="0" presStyleCnt="3">
        <dgm:presLayoutVars>
          <dgm:chPref val="3"/>
        </dgm:presLayoutVars>
      </dgm:prSet>
      <dgm:spPr/>
    </dgm:pt>
    <dgm:pt modelId="{68194A34-D4B8-424B-BA5C-DFCEB44A321D}" type="pres">
      <dgm:prSet presAssocID="{F5639FF3-D4E2-45ED-9F9C-268BD2BB7257}" presName="hierChild2" presStyleCnt="0"/>
      <dgm:spPr/>
    </dgm:pt>
    <dgm:pt modelId="{97CB1B64-5724-4B71-A32E-DF46A44D12CD}" type="pres">
      <dgm:prSet presAssocID="{F82B26D2-A881-4268-B7EB-095D9112B475}" presName="hierRoot1" presStyleCnt="0"/>
      <dgm:spPr/>
    </dgm:pt>
    <dgm:pt modelId="{138E2E7E-8F71-4DF3-A9F4-73CE7BF02A5E}" type="pres">
      <dgm:prSet presAssocID="{F82B26D2-A881-4268-B7EB-095D9112B475}" presName="composite" presStyleCnt="0"/>
      <dgm:spPr/>
    </dgm:pt>
    <dgm:pt modelId="{BD8726EF-C2CF-4ECF-8298-0B1EF90630A2}" type="pres">
      <dgm:prSet presAssocID="{F82B26D2-A881-4268-B7EB-095D9112B475}" presName="background" presStyleLbl="node0" presStyleIdx="1" presStyleCnt="3"/>
      <dgm:spPr/>
    </dgm:pt>
    <dgm:pt modelId="{E7C01523-24C6-494B-841D-3A23FA527EC8}" type="pres">
      <dgm:prSet presAssocID="{F82B26D2-A881-4268-B7EB-095D9112B475}" presName="text" presStyleLbl="fgAcc0" presStyleIdx="1" presStyleCnt="3">
        <dgm:presLayoutVars>
          <dgm:chPref val="3"/>
        </dgm:presLayoutVars>
      </dgm:prSet>
      <dgm:spPr/>
    </dgm:pt>
    <dgm:pt modelId="{67255423-03BE-4FD7-BD57-EF109018D40A}" type="pres">
      <dgm:prSet presAssocID="{F82B26D2-A881-4268-B7EB-095D9112B475}" presName="hierChild2" presStyleCnt="0"/>
      <dgm:spPr/>
    </dgm:pt>
    <dgm:pt modelId="{2434B2F3-769A-44C2-92B0-2FA16F2052FD}" type="pres">
      <dgm:prSet presAssocID="{396CB09A-52B8-4620-A54B-6886408D501C}" presName="hierRoot1" presStyleCnt="0"/>
      <dgm:spPr/>
    </dgm:pt>
    <dgm:pt modelId="{916D4FE8-9085-4BEE-A7DB-01264E91ABD9}" type="pres">
      <dgm:prSet presAssocID="{396CB09A-52B8-4620-A54B-6886408D501C}" presName="composite" presStyleCnt="0"/>
      <dgm:spPr/>
    </dgm:pt>
    <dgm:pt modelId="{21AF6CD6-98C5-4504-B774-68AE3D892C97}" type="pres">
      <dgm:prSet presAssocID="{396CB09A-52B8-4620-A54B-6886408D501C}" presName="background" presStyleLbl="node0" presStyleIdx="2" presStyleCnt="3"/>
      <dgm:spPr/>
    </dgm:pt>
    <dgm:pt modelId="{CFCC5995-D2F7-41C4-A1F6-D2A06918F20E}" type="pres">
      <dgm:prSet presAssocID="{396CB09A-52B8-4620-A54B-6886408D501C}" presName="text" presStyleLbl="fgAcc0" presStyleIdx="2" presStyleCnt="3">
        <dgm:presLayoutVars>
          <dgm:chPref val="3"/>
        </dgm:presLayoutVars>
      </dgm:prSet>
      <dgm:spPr/>
    </dgm:pt>
    <dgm:pt modelId="{C89ABD1F-6287-497A-9B64-F709A1197C4C}" type="pres">
      <dgm:prSet presAssocID="{396CB09A-52B8-4620-A54B-6886408D501C}" presName="hierChild2" presStyleCnt="0"/>
      <dgm:spPr/>
    </dgm:pt>
  </dgm:ptLst>
  <dgm:cxnLst>
    <dgm:cxn modelId="{E8BA694D-0D9C-40AA-BE8B-29ADF0CC051A}" srcId="{61906AE3-12DC-4EAA-BCE7-87FC9DBAF0C9}" destId="{F82B26D2-A881-4268-B7EB-095D9112B475}" srcOrd="1" destOrd="0" parTransId="{4B8DEF8F-15C9-4D92-9C3B-6AA4C5271750}" sibTransId="{B9B3F6F0-C7D0-47EC-8505-6427E6D62B3E}"/>
    <dgm:cxn modelId="{0E1B5D72-D990-465B-85E2-9F5BD2B7F9C8}" srcId="{61906AE3-12DC-4EAA-BCE7-87FC9DBAF0C9}" destId="{396CB09A-52B8-4620-A54B-6886408D501C}" srcOrd="2" destOrd="0" parTransId="{FE958B8C-8B9C-485A-BDDE-30A8E9FA3AA2}" sibTransId="{B6B624F3-B766-4499-B97C-B61C85D81F73}"/>
    <dgm:cxn modelId="{8FA9F452-5DD6-4DF0-90F7-283C399B4793}" type="presOf" srcId="{61906AE3-12DC-4EAA-BCE7-87FC9DBAF0C9}" destId="{97858215-FA3F-4112-9C12-5D0C03D4587F}" srcOrd="0" destOrd="0" presId="urn:microsoft.com/office/officeart/2005/8/layout/hierarchy1"/>
    <dgm:cxn modelId="{D42BA594-4B0E-4317-A190-F3D62BD56D81}" type="presOf" srcId="{F5639FF3-D4E2-45ED-9F9C-268BD2BB7257}" destId="{ABE9DCED-97AE-40AF-B46B-175E34361EF8}" srcOrd="0" destOrd="0" presId="urn:microsoft.com/office/officeart/2005/8/layout/hierarchy1"/>
    <dgm:cxn modelId="{C70D33C8-6883-41C2-A8C0-75C632213CD1}" type="presOf" srcId="{396CB09A-52B8-4620-A54B-6886408D501C}" destId="{CFCC5995-D2F7-41C4-A1F6-D2A06918F20E}" srcOrd="0" destOrd="0" presId="urn:microsoft.com/office/officeart/2005/8/layout/hierarchy1"/>
    <dgm:cxn modelId="{2D8E7AEC-0070-4732-B72C-104C30F03180}" type="presOf" srcId="{F82B26D2-A881-4268-B7EB-095D9112B475}" destId="{E7C01523-24C6-494B-841D-3A23FA527EC8}" srcOrd="0" destOrd="0" presId="urn:microsoft.com/office/officeart/2005/8/layout/hierarchy1"/>
    <dgm:cxn modelId="{AE2300F2-4EA1-4D24-80B6-369E74B4AF05}" srcId="{61906AE3-12DC-4EAA-BCE7-87FC9DBAF0C9}" destId="{F5639FF3-D4E2-45ED-9F9C-268BD2BB7257}" srcOrd="0" destOrd="0" parTransId="{1B99ADE1-AE4E-44C6-8698-02379BBD89C5}" sibTransId="{32D4C100-150A-4FDE-9F03-D94A94B96A35}"/>
    <dgm:cxn modelId="{B55C1A56-BE22-4E6F-BD12-46B117327BCE}" type="presParOf" srcId="{97858215-FA3F-4112-9C12-5D0C03D4587F}" destId="{3D64368F-179D-4FB6-9F2E-8CC654786B0D}" srcOrd="0" destOrd="0" presId="urn:microsoft.com/office/officeart/2005/8/layout/hierarchy1"/>
    <dgm:cxn modelId="{5B2DC76F-F8D3-41B8-9601-60FDC071ECDE}" type="presParOf" srcId="{3D64368F-179D-4FB6-9F2E-8CC654786B0D}" destId="{8EB8E113-EEF7-463A-90E5-D22225F6B7AD}" srcOrd="0" destOrd="0" presId="urn:microsoft.com/office/officeart/2005/8/layout/hierarchy1"/>
    <dgm:cxn modelId="{1BBC9374-F15F-4381-8BF8-2A871B236C93}" type="presParOf" srcId="{8EB8E113-EEF7-463A-90E5-D22225F6B7AD}" destId="{49F01627-17D3-4BB4-BE13-D528694DEC5D}" srcOrd="0" destOrd="0" presId="urn:microsoft.com/office/officeart/2005/8/layout/hierarchy1"/>
    <dgm:cxn modelId="{06A2E2D7-2F7F-428A-B5BF-B67E6F2D1B91}" type="presParOf" srcId="{8EB8E113-EEF7-463A-90E5-D22225F6B7AD}" destId="{ABE9DCED-97AE-40AF-B46B-175E34361EF8}" srcOrd="1" destOrd="0" presId="urn:microsoft.com/office/officeart/2005/8/layout/hierarchy1"/>
    <dgm:cxn modelId="{82A0FAF5-3486-47EA-8798-969FFE5902C4}" type="presParOf" srcId="{3D64368F-179D-4FB6-9F2E-8CC654786B0D}" destId="{68194A34-D4B8-424B-BA5C-DFCEB44A321D}" srcOrd="1" destOrd="0" presId="urn:microsoft.com/office/officeart/2005/8/layout/hierarchy1"/>
    <dgm:cxn modelId="{F06BE52F-720C-4915-9A5A-145C1AA18A01}" type="presParOf" srcId="{97858215-FA3F-4112-9C12-5D0C03D4587F}" destId="{97CB1B64-5724-4B71-A32E-DF46A44D12CD}" srcOrd="1" destOrd="0" presId="urn:microsoft.com/office/officeart/2005/8/layout/hierarchy1"/>
    <dgm:cxn modelId="{26E751BC-E648-4919-ABB0-61CCB0765C58}" type="presParOf" srcId="{97CB1B64-5724-4B71-A32E-DF46A44D12CD}" destId="{138E2E7E-8F71-4DF3-A9F4-73CE7BF02A5E}" srcOrd="0" destOrd="0" presId="urn:microsoft.com/office/officeart/2005/8/layout/hierarchy1"/>
    <dgm:cxn modelId="{20BA6CD8-23EB-4657-8B6A-F5990A1D7007}" type="presParOf" srcId="{138E2E7E-8F71-4DF3-A9F4-73CE7BF02A5E}" destId="{BD8726EF-C2CF-4ECF-8298-0B1EF90630A2}" srcOrd="0" destOrd="0" presId="urn:microsoft.com/office/officeart/2005/8/layout/hierarchy1"/>
    <dgm:cxn modelId="{11C38341-7487-497D-9C60-15842673C356}" type="presParOf" srcId="{138E2E7E-8F71-4DF3-A9F4-73CE7BF02A5E}" destId="{E7C01523-24C6-494B-841D-3A23FA527EC8}" srcOrd="1" destOrd="0" presId="urn:microsoft.com/office/officeart/2005/8/layout/hierarchy1"/>
    <dgm:cxn modelId="{5A67D1EC-B4F7-4B2D-91DC-3AA198E267BF}" type="presParOf" srcId="{97CB1B64-5724-4B71-A32E-DF46A44D12CD}" destId="{67255423-03BE-4FD7-BD57-EF109018D40A}" srcOrd="1" destOrd="0" presId="urn:microsoft.com/office/officeart/2005/8/layout/hierarchy1"/>
    <dgm:cxn modelId="{90305B1B-3D64-440F-B6AA-9BD63544670A}" type="presParOf" srcId="{97858215-FA3F-4112-9C12-5D0C03D4587F}" destId="{2434B2F3-769A-44C2-92B0-2FA16F2052FD}" srcOrd="2" destOrd="0" presId="urn:microsoft.com/office/officeart/2005/8/layout/hierarchy1"/>
    <dgm:cxn modelId="{769C9E25-77CB-448A-BAFF-BC71340D4838}" type="presParOf" srcId="{2434B2F3-769A-44C2-92B0-2FA16F2052FD}" destId="{916D4FE8-9085-4BEE-A7DB-01264E91ABD9}" srcOrd="0" destOrd="0" presId="urn:microsoft.com/office/officeart/2005/8/layout/hierarchy1"/>
    <dgm:cxn modelId="{F988B2E3-7025-45B6-97F4-F584DAFA2637}" type="presParOf" srcId="{916D4FE8-9085-4BEE-A7DB-01264E91ABD9}" destId="{21AF6CD6-98C5-4504-B774-68AE3D892C97}" srcOrd="0" destOrd="0" presId="urn:microsoft.com/office/officeart/2005/8/layout/hierarchy1"/>
    <dgm:cxn modelId="{740B9251-0D46-49D4-AC59-97A9A0F1326B}" type="presParOf" srcId="{916D4FE8-9085-4BEE-A7DB-01264E91ABD9}" destId="{CFCC5995-D2F7-41C4-A1F6-D2A06918F20E}" srcOrd="1" destOrd="0" presId="urn:microsoft.com/office/officeart/2005/8/layout/hierarchy1"/>
    <dgm:cxn modelId="{5EB55E30-0DA2-4CAB-B8BE-A2621C7FB380}" type="presParOf" srcId="{2434B2F3-769A-44C2-92B0-2FA16F2052FD}" destId="{C89ABD1F-6287-497A-9B64-F709A1197C4C}"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942D361-0B1B-461E-B43E-B18CB7FB0C6B}"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AFBA96D6-52E1-49D0-9BCF-7974595F9027}">
      <dgm:prSet/>
      <dgm:spPr/>
      <dgm:t>
        <a:bodyPr/>
        <a:lstStyle/>
        <a:p>
          <a:r>
            <a:rPr lang="en-US" dirty="0"/>
            <a:t>• What the jury hears may be different than what may be considered against your client.</a:t>
          </a:r>
        </a:p>
      </dgm:t>
    </dgm:pt>
    <dgm:pt modelId="{8C78A441-AF79-4602-86DD-EA77C94FED49}" type="parTrans" cxnId="{831D4A31-E7E4-4EB2-AB59-28788BCE8F50}">
      <dgm:prSet/>
      <dgm:spPr/>
      <dgm:t>
        <a:bodyPr/>
        <a:lstStyle/>
        <a:p>
          <a:endParaRPr lang="en-US"/>
        </a:p>
      </dgm:t>
    </dgm:pt>
    <dgm:pt modelId="{56E8420D-17D1-4B4B-AABA-44AB75AAACD4}" type="sibTrans" cxnId="{831D4A31-E7E4-4EB2-AB59-28788BCE8F50}">
      <dgm:prSet/>
      <dgm:spPr/>
      <dgm:t>
        <a:bodyPr/>
        <a:lstStyle/>
        <a:p>
          <a:endParaRPr lang="en-US"/>
        </a:p>
      </dgm:t>
    </dgm:pt>
    <dgm:pt modelId="{BA72CD8D-7D35-414E-BE6E-7CC70232A707}">
      <dgm:prSet/>
      <dgm:spPr/>
      <dgm:t>
        <a:bodyPr/>
        <a:lstStyle/>
        <a:p>
          <a:r>
            <a:rPr lang="en-US"/>
            <a:t>• Reinforce this theme in voir dire, opening, and closing.</a:t>
          </a:r>
        </a:p>
      </dgm:t>
    </dgm:pt>
    <dgm:pt modelId="{D58BCFA6-4F17-4FE8-9DC4-43C74402CAE0}" type="parTrans" cxnId="{064740CC-D665-4D52-AEF6-5D2902F54338}">
      <dgm:prSet/>
      <dgm:spPr/>
      <dgm:t>
        <a:bodyPr/>
        <a:lstStyle/>
        <a:p>
          <a:endParaRPr lang="en-US"/>
        </a:p>
      </dgm:t>
    </dgm:pt>
    <dgm:pt modelId="{9C2AA828-EF46-4CC0-B6CD-F5190A9875B3}" type="sibTrans" cxnId="{064740CC-D665-4D52-AEF6-5D2902F54338}">
      <dgm:prSet/>
      <dgm:spPr/>
      <dgm:t>
        <a:bodyPr/>
        <a:lstStyle/>
        <a:p>
          <a:endParaRPr lang="en-US"/>
        </a:p>
      </dgm:t>
    </dgm:pt>
    <dgm:pt modelId="{FE4B85CB-0F1A-498A-9188-ECE1A74EBBDA}" type="pres">
      <dgm:prSet presAssocID="{E942D361-0B1B-461E-B43E-B18CB7FB0C6B}" presName="linear" presStyleCnt="0">
        <dgm:presLayoutVars>
          <dgm:animLvl val="lvl"/>
          <dgm:resizeHandles val="exact"/>
        </dgm:presLayoutVars>
      </dgm:prSet>
      <dgm:spPr/>
    </dgm:pt>
    <dgm:pt modelId="{6DA2BDC6-F77F-412C-971E-DB76EF115155}" type="pres">
      <dgm:prSet presAssocID="{AFBA96D6-52E1-49D0-9BCF-7974595F9027}" presName="parentText" presStyleLbl="node1" presStyleIdx="0" presStyleCnt="2">
        <dgm:presLayoutVars>
          <dgm:chMax val="0"/>
          <dgm:bulletEnabled val="1"/>
        </dgm:presLayoutVars>
      </dgm:prSet>
      <dgm:spPr/>
    </dgm:pt>
    <dgm:pt modelId="{F997DF9A-5599-4198-9D51-6A71EA642C0E}" type="pres">
      <dgm:prSet presAssocID="{56E8420D-17D1-4B4B-AABA-44AB75AAACD4}" presName="spacer" presStyleCnt="0"/>
      <dgm:spPr/>
    </dgm:pt>
    <dgm:pt modelId="{678879A2-DB89-4AF6-A3D9-0D9794DF3C65}" type="pres">
      <dgm:prSet presAssocID="{BA72CD8D-7D35-414E-BE6E-7CC70232A707}" presName="parentText" presStyleLbl="node1" presStyleIdx="1" presStyleCnt="2">
        <dgm:presLayoutVars>
          <dgm:chMax val="0"/>
          <dgm:bulletEnabled val="1"/>
        </dgm:presLayoutVars>
      </dgm:prSet>
      <dgm:spPr/>
    </dgm:pt>
  </dgm:ptLst>
  <dgm:cxnLst>
    <dgm:cxn modelId="{B9F6BC1A-BB3F-4AD2-A85D-AFBD5A4725F4}" type="presOf" srcId="{E942D361-0B1B-461E-B43E-B18CB7FB0C6B}" destId="{FE4B85CB-0F1A-498A-9188-ECE1A74EBBDA}" srcOrd="0" destOrd="0" presId="urn:microsoft.com/office/officeart/2005/8/layout/vList2"/>
    <dgm:cxn modelId="{831D4A31-E7E4-4EB2-AB59-28788BCE8F50}" srcId="{E942D361-0B1B-461E-B43E-B18CB7FB0C6B}" destId="{AFBA96D6-52E1-49D0-9BCF-7974595F9027}" srcOrd="0" destOrd="0" parTransId="{8C78A441-AF79-4602-86DD-EA77C94FED49}" sibTransId="{56E8420D-17D1-4B4B-AABA-44AB75AAACD4}"/>
    <dgm:cxn modelId="{8EC7A260-D37A-4EEC-B645-2F899D4B38D9}" type="presOf" srcId="{BA72CD8D-7D35-414E-BE6E-7CC70232A707}" destId="{678879A2-DB89-4AF6-A3D9-0D9794DF3C65}" srcOrd="0" destOrd="0" presId="urn:microsoft.com/office/officeart/2005/8/layout/vList2"/>
    <dgm:cxn modelId="{064740CC-D665-4D52-AEF6-5D2902F54338}" srcId="{E942D361-0B1B-461E-B43E-B18CB7FB0C6B}" destId="{BA72CD8D-7D35-414E-BE6E-7CC70232A707}" srcOrd="1" destOrd="0" parTransId="{D58BCFA6-4F17-4FE8-9DC4-43C74402CAE0}" sibTransId="{9C2AA828-EF46-4CC0-B6CD-F5190A9875B3}"/>
    <dgm:cxn modelId="{30A67EFB-F8AA-465C-8848-BA8FD50972AC}" type="presOf" srcId="{AFBA96D6-52E1-49D0-9BCF-7974595F9027}" destId="{6DA2BDC6-F77F-412C-971E-DB76EF115155}" srcOrd="0" destOrd="0" presId="urn:microsoft.com/office/officeart/2005/8/layout/vList2"/>
    <dgm:cxn modelId="{004E2A1B-0A2E-4151-9ECF-5BAB6E6243B3}" type="presParOf" srcId="{FE4B85CB-0F1A-498A-9188-ECE1A74EBBDA}" destId="{6DA2BDC6-F77F-412C-971E-DB76EF115155}" srcOrd="0" destOrd="0" presId="urn:microsoft.com/office/officeart/2005/8/layout/vList2"/>
    <dgm:cxn modelId="{F493BF63-AF19-4CF8-9201-A1664E7D7B28}" type="presParOf" srcId="{FE4B85CB-0F1A-498A-9188-ECE1A74EBBDA}" destId="{F997DF9A-5599-4198-9D51-6A71EA642C0E}" srcOrd="1" destOrd="0" presId="urn:microsoft.com/office/officeart/2005/8/layout/vList2"/>
    <dgm:cxn modelId="{AC9003AC-CC8E-4AC7-B70E-955BA0E8DFD7}" type="presParOf" srcId="{FE4B85CB-0F1A-498A-9188-ECE1A74EBBDA}" destId="{678879A2-DB89-4AF6-A3D9-0D9794DF3C65}"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987B78-6291-4561-8556-E1F14D005D5E}">
      <dsp:nvSpPr>
        <dsp:cNvPr id="0" name=""/>
        <dsp:cNvSpPr/>
      </dsp:nvSpPr>
      <dsp:spPr>
        <a:xfrm>
          <a:off x="947201" y="818755"/>
          <a:ext cx="1451800" cy="14518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EC71706-C4C2-4A6D-8ACC-645F13913C6C}">
      <dsp:nvSpPr>
        <dsp:cNvPr id="0" name=""/>
        <dsp:cNvSpPr/>
      </dsp:nvSpPr>
      <dsp:spPr>
        <a:xfrm>
          <a:off x="59990" y="2654049"/>
          <a:ext cx="3226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dirty="0"/>
            <a:t>• ~ 60 minutes</a:t>
          </a:r>
        </a:p>
      </dsp:txBody>
      <dsp:txXfrm>
        <a:off x="59990" y="2654049"/>
        <a:ext cx="3226223" cy="720000"/>
      </dsp:txXfrm>
    </dsp:sp>
    <dsp:sp modelId="{A0E8190E-B19D-4757-B320-B5868987018B}">
      <dsp:nvSpPr>
        <dsp:cNvPr id="0" name=""/>
        <dsp:cNvSpPr/>
      </dsp:nvSpPr>
      <dsp:spPr>
        <a:xfrm>
          <a:off x="4738014" y="818755"/>
          <a:ext cx="1451800" cy="14518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E113102-26E2-4793-B04E-B10DA7C88D3E}">
      <dsp:nvSpPr>
        <dsp:cNvPr id="0" name=""/>
        <dsp:cNvSpPr/>
      </dsp:nvSpPr>
      <dsp:spPr>
        <a:xfrm>
          <a:off x="3850802" y="2654049"/>
          <a:ext cx="3226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 Case Study: U.S. v. Cameron Arnold et al. (N.D. Texas)</a:t>
          </a:r>
        </a:p>
      </dsp:txBody>
      <dsp:txXfrm>
        <a:off x="3850802" y="2654049"/>
        <a:ext cx="3226223" cy="720000"/>
      </dsp:txXfrm>
    </dsp:sp>
    <dsp:sp modelId="{78F99AE1-B570-4DAA-9F67-FCFAF16FE86C}">
      <dsp:nvSpPr>
        <dsp:cNvPr id="0" name=""/>
        <dsp:cNvSpPr/>
      </dsp:nvSpPr>
      <dsp:spPr>
        <a:xfrm>
          <a:off x="8528826" y="818755"/>
          <a:ext cx="1451800" cy="14518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BC7DEC2-BF93-420C-B96C-B168FC47AD61}">
      <dsp:nvSpPr>
        <dsp:cNvPr id="0" name=""/>
        <dsp:cNvSpPr/>
      </dsp:nvSpPr>
      <dsp:spPr>
        <a:xfrm>
          <a:off x="7641615" y="2654049"/>
          <a:ext cx="3226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dirty="0"/>
            <a:t>• Theme: Individual advocacy while playing as a team inside a group trial.</a:t>
          </a:r>
        </a:p>
      </dsp:txBody>
      <dsp:txXfrm>
        <a:off x="7641615" y="2654049"/>
        <a:ext cx="3226223"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D36A46-8A50-400E-8CA1-761DFDE0D5A7}">
      <dsp:nvSpPr>
        <dsp:cNvPr id="0" name=""/>
        <dsp:cNvSpPr/>
      </dsp:nvSpPr>
      <dsp:spPr>
        <a:xfrm>
          <a:off x="0" y="1761"/>
          <a:ext cx="3810000" cy="1319759"/>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 Theories evolve as discovery and testimony unfold.</a:t>
          </a:r>
        </a:p>
      </dsp:txBody>
      <dsp:txXfrm>
        <a:off x="64425" y="66186"/>
        <a:ext cx="3681150" cy="1190909"/>
      </dsp:txXfrm>
    </dsp:sp>
    <dsp:sp modelId="{E8B83802-2E2D-4A64-B97C-AAEBA85FB182}">
      <dsp:nvSpPr>
        <dsp:cNvPr id="0" name=""/>
        <dsp:cNvSpPr/>
      </dsp:nvSpPr>
      <dsp:spPr>
        <a:xfrm>
          <a:off x="0" y="1390641"/>
          <a:ext cx="3810000" cy="1319759"/>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 Your client may become strategically isolated.</a:t>
          </a:r>
        </a:p>
      </dsp:txBody>
      <dsp:txXfrm>
        <a:off x="64425" y="1455066"/>
        <a:ext cx="3681150" cy="1190909"/>
      </dsp:txXfrm>
    </dsp:sp>
    <dsp:sp modelId="{1ACED178-FD94-4F70-91C0-9E199EC9D9A0}">
      <dsp:nvSpPr>
        <dsp:cNvPr id="0" name=""/>
        <dsp:cNvSpPr/>
      </dsp:nvSpPr>
      <dsp:spPr>
        <a:xfrm>
          <a:off x="0" y="2779521"/>
          <a:ext cx="3810000" cy="1319759"/>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 Adjust openings, cross, and closing accordingly.</a:t>
          </a:r>
        </a:p>
      </dsp:txBody>
      <dsp:txXfrm>
        <a:off x="64425" y="2843946"/>
        <a:ext cx="3681150" cy="11909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F01627-17D3-4BB4-BE13-D528694DEC5D}">
      <dsp:nvSpPr>
        <dsp:cNvPr id="0" name=""/>
        <dsp:cNvSpPr/>
      </dsp:nvSpPr>
      <dsp:spPr>
        <a:xfrm>
          <a:off x="0" y="1239453"/>
          <a:ext cx="1688093" cy="1071939"/>
        </a:xfrm>
        <a:prstGeom prst="roundRect">
          <a:avLst>
            <a:gd name="adj" fmla="val 10000"/>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ABE9DCED-97AE-40AF-B46B-175E34361EF8}">
      <dsp:nvSpPr>
        <dsp:cNvPr id="0" name=""/>
        <dsp:cNvSpPr/>
      </dsp:nvSpPr>
      <dsp:spPr>
        <a:xfrm>
          <a:off x="187565" y="1417641"/>
          <a:ext cx="1688093" cy="1071939"/>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Does a co-defendant's theory help, hurt, or not affect your client?</a:t>
          </a:r>
        </a:p>
      </dsp:txBody>
      <dsp:txXfrm>
        <a:off x="218961" y="1449037"/>
        <a:ext cx="1625301" cy="1009147"/>
      </dsp:txXfrm>
    </dsp:sp>
    <dsp:sp modelId="{BD8726EF-C2CF-4ECF-8298-0B1EF90630A2}">
      <dsp:nvSpPr>
        <dsp:cNvPr id="0" name=""/>
        <dsp:cNvSpPr/>
      </dsp:nvSpPr>
      <dsp:spPr>
        <a:xfrm>
          <a:off x="2063225" y="1239453"/>
          <a:ext cx="1688093" cy="1071939"/>
        </a:xfrm>
        <a:prstGeom prst="roundRect">
          <a:avLst>
            <a:gd name="adj" fmla="val 10000"/>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7C01523-24C6-494B-841D-3A23FA527EC8}">
      <dsp:nvSpPr>
        <dsp:cNvPr id="0" name=""/>
        <dsp:cNvSpPr/>
      </dsp:nvSpPr>
      <dsp:spPr>
        <a:xfrm>
          <a:off x="2250791" y="1417641"/>
          <a:ext cx="1688093" cy="1071939"/>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If hurt: object, distinguish, or seek limiting instruction.</a:t>
          </a:r>
        </a:p>
      </dsp:txBody>
      <dsp:txXfrm>
        <a:off x="2282187" y="1449037"/>
        <a:ext cx="1625301" cy="1009147"/>
      </dsp:txXfrm>
    </dsp:sp>
    <dsp:sp modelId="{21AF6CD6-98C5-4504-B774-68AE3D892C97}">
      <dsp:nvSpPr>
        <dsp:cNvPr id="0" name=""/>
        <dsp:cNvSpPr/>
      </dsp:nvSpPr>
      <dsp:spPr>
        <a:xfrm>
          <a:off x="4126450" y="1239453"/>
          <a:ext cx="1688093" cy="1071939"/>
        </a:xfrm>
        <a:prstGeom prst="roundRect">
          <a:avLst>
            <a:gd name="adj" fmla="val 10000"/>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FCC5995-D2F7-41C4-A1F6-D2A06918F20E}">
      <dsp:nvSpPr>
        <dsp:cNvPr id="0" name=""/>
        <dsp:cNvSpPr/>
      </dsp:nvSpPr>
      <dsp:spPr>
        <a:xfrm>
          <a:off x="4314016" y="1417641"/>
          <a:ext cx="1688093" cy="1071939"/>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Evaluate effect on case</a:t>
          </a:r>
        </a:p>
      </dsp:txBody>
      <dsp:txXfrm>
        <a:off x="4345412" y="1449037"/>
        <a:ext cx="1625301" cy="100914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A2BDC6-F77F-412C-971E-DB76EF115155}">
      <dsp:nvSpPr>
        <dsp:cNvPr id="0" name=""/>
        <dsp:cNvSpPr/>
      </dsp:nvSpPr>
      <dsp:spPr>
        <a:xfrm>
          <a:off x="0" y="496605"/>
          <a:ext cx="6253721" cy="197964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 What the jury hears may be different than what may be considered against your client.</a:t>
          </a:r>
        </a:p>
      </dsp:txBody>
      <dsp:txXfrm>
        <a:off x="96638" y="593243"/>
        <a:ext cx="6060445" cy="1786364"/>
      </dsp:txXfrm>
    </dsp:sp>
    <dsp:sp modelId="{678879A2-DB89-4AF6-A3D9-0D9794DF3C65}">
      <dsp:nvSpPr>
        <dsp:cNvPr id="0" name=""/>
        <dsp:cNvSpPr/>
      </dsp:nvSpPr>
      <dsp:spPr>
        <a:xfrm>
          <a:off x="0" y="2579924"/>
          <a:ext cx="6253721" cy="197964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a:t>• Reinforce this theme in voir dire, opening, and closing.</a:t>
          </a:r>
        </a:p>
      </dsp:txBody>
      <dsp:txXfrm>
        <a:off x="96638" y="2676562"/>
        <a:ext cx="6060445" cy="1786364"/>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629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Chris- Intro</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Chris intro</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Rachel, highlight people and roles transition to Chris example of Rueda changing</a:t>
            </a:r>
          </a:p>
        </p:txBody>
      </p:sp>
    </p:spTree>
    <p:extLst>
      <p:ext uri="{BB962C8B-B14F-4D97-AF65-F5344CB8AC3E}">
        <p14:creationId xmlns:p14="http://schemas.microsoft.com/office/powerpoint/2010/main" val="1321682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Chris</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Chris</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Chris</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Rachel</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Rachel</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Rachel</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Rachel</a:t>
            </a:r>
          </a:p>
        </p:txBody>
      </p:sp>
    </p:spTree>
    <p:extLst>
      <p:ext uri="{BB962C8B-B14F-4D97-AF65-F5344CB8AC3E}">
        <p14:creationId xmlns:p14="http://schemas.microsoft.com/office/powerpoint/2010/main" val="1425098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Chris</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Chris</a:t>
            </a:r>
          </a:p>
        </p:txBody>
      </p:sp>
    </p:spTree>
    <p:extLst>
      <p:ext uri="{BB962C8B-B14F-4D97-AF65-F5344CB8AC3E}">
        <p14:creationId xmlns:p14="http://schemas.microsoft.com/office/powerpoint/2010/main" val="24785918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Chris</a:t>
            </a:r>
          </a:p>
        </p:txBody>
      </p:sp>
    </p:spTree>
    <p:extLst>
      <p:ext uri="{BB962C8B-B14F-4D97-AF65-F5344CB8AC3E}">
        <p14:creationId xmlns:p14="http://schemas.microsoft.com/office/powerpoint/2010/main" val="2877031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Chris</a:t>
            </a:r>
          </a:p>
        </p:txBody>
      </p:sp>
    </p:spTree>
    <p:extLst>
      <p:ext uri="{BB962C8B-B14F-4D97-AF65-F5344CB8AC3E}">
        <p14:creationId xmlns:p14="http://schemas.microsoft.com/office/powerpoint/2010/main" val="10310678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Rachel</a:t>
            </a:r>
          </a:p>
        </p:txBody>
      </p:sp>
    </p:spTree>
    <p:extLst>
      <p:ext uri="{BB962C8B-B14F-4D97-AF65-F5344CB8AC3E}">
        <p14:creationId xmlns:p14="http://schemas.microsoft.com/office/powerpoint/2010/main" val="139340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Rachel</a:t>
            </a:r>
          </a:p>
        </p:txBody>
      </p:sp>
    </p:spTree>
    <p:extLst>
      <p:ext uri="{BB962C8B-B14F-4D97-AF65-F5344CB8AC3E}">
        <p14:creationId xmlns:p14="http://schemas.microsoft.com/office/powerpoint/2010/main" val="967185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Chris</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Chris</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Rachel</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Chris</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Chris</a:t>
            </a:r>
            <a:endParaRPr dirty="0"/>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5253378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Chris</a:t>
            </a:r>
          </a:p>
        </p:txBody>
      </p:sp>
    </p:spTree>
    <p:extLst>
      <p:ext uri="{BB962C8B-B14F-4D97-AF65-F5344CB8AC3E}">
        <p14:creationId xmlns:p14="http://schemas.microsoft.com/office/powerpoint/2010/main" val="17367463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Chris</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Rachel</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7/24/2026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7/24/2026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7/24/2026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7/24/2026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0.jpeg"/><Relationship Id="rId7" Type="http://schemas.openxmlformats.org/officeDocument/2006/relationships/diagramQuickStyle" Target="../diagrams/quickStyle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1.png"/><Relationship Id="rId9"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2.png"/><Relationship Id="rId7" Type="http://schemas.openxmlformats.org/officeDocument/2006/relationships/diagramColors" Target="../diagrams/colors3.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1371597" y="348865"/>
            <a:ext cx="10044023" cy="877729"/>
          </a:xfrm>
          <a:prstGeom prst="rect">
            <a:avLst/>
          </a:prstGeom>
        </p:spPr>
        <p:txBody>
          <a:bodyPr vert="horz" lIns="91440" tIns="45720" rIns="91440" bIns="45720" rtlCol="0" anchor="ctr">
            <a:normAutofit/>
          </a:bodyPr>
          <a:lstStyle/>
          <a:p>
            <a:pPr defTabSz="914400">
              <a:lnSpc>
                <a:spcPct val="90000"/>
              </a:lnSpc>
              <a:spcBef>
                <a:spcPct val="0"/>
              </a:spcBef>
              <a:spcAft>
                <a:spcPts val="600"/>
              </a:spcAft>
              <a:defRPr sz="2800" b="1"/>
            </a:pPr>
            <a:r>
              <a:rPr lang="en-US" sz="4000" kern="1200">
                <a:solidFill>
                  <a:srgbClr val="FFFFFF"/>
                </a:solidFill>
                <a:latin typeface="+mj-lt"/>
                <a:ea typeface="+mj-ea"/>
                <a:cs typeface="+mj-cs"/>
              </a:rPr>
              <a:t>Trying a Multi-Defendant Federal Case</a:t>
            </a:r>
          </a:p>
        </p:txBody>
      </p:sp>
      <p:graphicFrame>
        <p:nvGraphicFramePr>
          <p:cNvPr id="11" name="TextBox 2">
            <a:extLst>
              <a:ext uri="{FF2B5EF4-FFF2-40B4-BE49-F238E27FC236}">
                <a16:creationId xmlns:a16="http://schemas.microsoft.com/office/drawing/2014/main" id="{CC7A9002-BD83-8A2E-8485-6B0DF937B660}"/>
              </a:ext>
            </a:extLst>
          </p:cNvPr>
          <p:cNvGraphicFramePr/>
          <p:nvPr>
            <p:extLst>
              <p:ext uri="{D42A27DB-BD31-4B8C-83A1-F6EECF244321}">
                <p14:modId xmlns:p14="http://schemas.microsoft.com/office/powerpoint/2010/main" val="1839306698"/>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EF54BD43-968F-9F12-BFE0-6764C844500E}"/>
              </a:ext>
            </a:extLst>
          </p:cNvPr>
          <p:cNvSpPr txBox="1"/>
          <p:nvPr/>
        </p:nvSpPr>
        <p:spPr>
          <a:xfrm>
            <a:off x="4946935" y="5658362"/>
            <a:ext cx="3824509" cy="923330"/>
          </a:xfrm>
          <a:prstGeom prst="rect">
            <a:avLst/>
          </a:prstGeom>
          <a:noFill/>
        </p:spPr>
        <p:txBody>
          <a:bodyPr wrap="none" rtlCol="0">
            <a:spAutoFit/>
          </a:bodyPr>
          <a:lstStyle/>
          <a:p>
            <a:r>
              <a:rPr lang="en-US" dirty="0"/>
              <a:t>Rachel M. Taft</a:t>
            </a:r>
          </a:p>
          <a:p>
            <a:r>
              <a:rPr lang="en-US" dirty="0"/>
              <a:t>Christopher J. Weinbel</a:t>
            </a:r>
          </a:p>
          <a:p>
            <a:r>
              <a:rPr lang="en-US" dirty="0"/>
              <a:t>Federal Public Defender’s Office- NDTX</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08C35C11-CFDD-5D9A-BB5A-228062A7AB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882" b="-1"/>
          <a:stretch>
            <a:fillRect/>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838200" y="365125"/>
            <a:ext cx="3822189" cy="1899912"/>
          </a:xfrm>
          <a:prstGeom prst="rect">
            <a:avLst/>
          </a:prstGeom>
        </p:spPr>
        <p:txBody>
          <a:bodyPr vert="horz" lIns="91440" tIns="45720" rIns="91440" bIns="45720" rtlCol="0" anchor="ctr">
            <a:normAutofit/>
          </a:bodyPr>
          <a:lstStyle/>
          <a:p>
            <a:pPr defTabSz="914400">
              <a:lnSpc>
                <a:spcPct val="90000"/>
              </a:lnSpc>
              <a:spcBef>
                <a:spcPct val="0"/>
              </a:spcBef>
              <a:spcAft>
                <a:spcPts val="600"/>
              </a:spcAft>
              <a:defRPr sz="2800" b="1"/>
            </a:pPr>
            <a:r>
              <a:rPr lang="en-US" sz="4000">
                <a:latin typeface="+mj-lt"/>
                <a:ea typeface="+mj-ea"/>
                <a:cs typeface="+mj-cs"/>
              </a:rPr>
              <a:t>Why These Cases Are Different</a:t>
            </a:r>
          </a:p>
        </p:txBody>
      </p:sp>
      <p:sp>
        <p:nvSpPr>
          <p:cNvPr id="3" name="TextBox 2"/>
          <p:cNvSpPr txBox="1"/>
          <p:nvPr/>
        </p:nvSpPr>
        <p:spPr>
          <a:xfrm>
            <a:off x="838200" y="2434201"/>
            <a:ext cx="3822189" cy="3742762"/>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defRPr sz="2000"/>
            </a:pPr>
            <a:r>
              <a:rPr lang="en-US" sz="2000" dirty="0"/>
              <a:t>One courtroom; multiple defense theories.</a:t>
            </a:r>
          </a:p>
          <a:p>
            <a:pPr indent="-228600" defTabSz="914400">
              <a:lnSpc>
                <a:spcPct val="90000"/>
              </a:lnSpc>
              <a:spcAft>
                <a:spcPts val="600"/>
              </a:spcAft>
              <a:buFont typeface="Arial" panose="020B0604020202020204" pitchFamily="34" charset="0"/>
              <a:buChar char="•"/>
              <a:defRPr sz="2000"/>
            </a:pPr>
            <a:r>
              <a:rPr lang="en-US" sz="2000" dirty="0"/>
              <a:t>Every witness affects every defendant differently.</a:t>
            </a:r>
          </a:p>
          <a:p>
            <a:pPr indent="-228600" defTabSz="914400">
              <a:lnSpc>
                <a:spcPct val="90000"/>
              </a:lnSpc>
              <a:spcAft>
                <a:spcPts val="600"/>
              </a:spcAft>
              <a:buFont typeface="Arial" panose="020B0604020202020204" pitchFamily="34" charset="0"/>
              <a:buChar char="•"/>
              <a:defRPr sz="2000"/>
            </a:pPr>
            <a:r>
              <a:rPr lang="en-US" sz="2000" dirty="0"/>
              <a:t>Defense counsel must monitor every examination for very specific things.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0" name="Rectangle 2059">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2" name="Rectangle 2061">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Antifa cell members convicted for rioting and attempted murder in Texas">
            <a:extLst>
              <a:ext uri="{FF2B5EF4-FFF2-40B4-BE49-F238E27FC236}">
                <a16:creationId xmlns:a16="http://schemas.microsoft.com/office/drawing/2014/main" id="{1DD04B2B-1A64-633F-0CB0-430689795D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8929"/>
          <a:stretch>
            <a:fillRect/>
          </a:stretch>
        </p:blipFill>
        <p:spPr bwMode="auto">
          <a:xfrm>
            <a:off x="279143" y="447567"/>
            <a:ext cx="5221625" cy="596286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392583" y="2645922"/>
            <a:ext cx="4434721" cy="3710427"/>
          </a:xfrm>
          <a:prstGeom prst="rect">
            <a:avLst/>
          </a:prstGeom>
        </p:spPr>
        <p:txBody>
          <a:bodyPr vert="horz" lIns="91440" tIns="45720" rIns="91440" bIns="45720" rtlCol="0" anchor="t">
            <a:normAutofit/>
          </a:bodyPr>
          <a:lstStyle/>
          <a:p>
            <a:pPr indent="-228600" defTabSz="914400">
              <a:lnSpc>
                <a:spcPct val="90000"/>
              </a:lnSpc>
              <a:spcBef>
                <a:spcPts val="1000"/>
              </a:spcBef>
              <a:buFont typeface="Arial" panose="020B0604020202020204" pitchFamily="34" charset="0"/>
              <a:buChar char="•"/>
              <a:defRPr sz="2000"/>
            </a:pPr>
            <a:r>
              <a:rPr lang="en-US" sz="2000">
                <a:solidFill>
                  <a:schemeClr val="tx1">
                    <a:alpha val="80000"/>
                  </a:schemeClr>
                </a:solidFill>
              </a:rPr>
              <a:t>Pretrial motions </a:t>
            </a:r>
          </a:p>
          <a:p>
            <a:pPr indent="-228600" defTabSz="914400">
              <a:lnSpc>
                <a:spcPct val="90000"/>
              </a:lnSpc>
              <a:spcBef>
                <a:spcPts val="1000"/>
              </a:spcBef>
              <a:buFont typeface="Arial" panose="020B0604020202020204" pitchFamily="34" charset="0"/>
              <a:buChar char="•"/>
              <a:defRPr sz="2000"/>
            </a:pPr>
            <a:r>
              <a:rPr lang="en-US" sz="2000">
                <a:solidFill>
                  <a:schemeClr val="tx1">
                    <a:alpha val="80000"/>
                  </a:schemeClr>
                </a:solidFill>
              </a:rPr>
              <a:t>Trial</a:t>
            </a:r>
          </a:p>
          <a:p>
            <a:pPr indent="-228600" defTabSz="914400">
              <a:lnSpc>
                <a:spcPct val="90000"/>
              </a:lnSpc>
              <a:spcBef>
                <a:spcPts val="1000"/>
              </a:spcBef>
              <a:buFont typeface="Arial" panose="020B0604020202020204" pitchFamily="34" charset="0"/>
              <a:buChar char="•"/>
              <a:defRPr sz="2000"/>
            </a:pPr>
            <a:r>
              <a:rPr lang="en-US" sz="2000">
                <a:solidFill>
                  <a:schemeClr val="tx1">
                    <a:alpha val="80000"/>
                  </a:schemeClr>
                </a:solidFill>
              </a:rPr>
              <a:t>Rule 29</a:t>
            </a:r>
          </a:p>
          <a:p>
            <a:pPr indent="-228600" defTabSz="914400">
              <a:lnSpc>
                <a:spcPct val="90000"/>
              </a:lnSpc>
              <a:spcBef>
                <a:spcPts val="1000"/>
              </a:spcBef>
              <a:buFont typeface="Arial" panose="020B0604020202020204" pitchFamily="34" charset="0"/>
              <a:buChar char="•"/>
              <a:defRPr sz="2000"/>
            </a:pPr>
            <a:r>
              <a:rPr lang="en-US" sz="2000">
                <a:solidFill>
                  <a:schemeClr val="tx1">
                    <a:alpha val="80000"/>
                  </a:schemeClr>
                </a:solidFill>
              </a:rPr>
              <a:t>Verdict</a:t>
            </a:r>
          </a:p>
          <a:p>
            <a:pPr indent="-228600" defTabSz="914400">
              <a:lnSpc>
                <a:spcPct val="90000"/>
              </a:lnSpc>
              <a:spcBef>
                <a:spcPts val="1000"/>
              </a:spcBef>
              <a:buFont typeface="Arial" panose="020B0604020202020204" pitchFamily="34" charset="0"/>
              <a:buChar char="•"/>
              <a:defRPr sz="2000"/>
            </a:pPr>
            <a:r>
              <a:rPr lang="en-US" sz="2000">
                <a:solidFill>
                  <a:schemeClr val="tx1">
                    <a:alpha val="80000"/>
                  </a:schemeClr>
                </a:solidFill>
              </a:rPr>
              <a:t>Post-trial.</a:t>
            </a:r>
          </a:p>
        </p:txBody>
      </p:sp>
      <p:cxnSp>
        <p:nvCxnSpPr>
          <p:cNvPr id="2064" name="Straight Connector 2063">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E2ACE15-B879-052A-E798-3F433A3F1F41}"/>
              </a:ext>
            </a:extLst>
          </p:cNvPr>
          <p:cNvPicPr>
            <a:picLocks noChangeAspect="1"/>
          </p:cNvPicPr>
          <p:nvPr/>
        </p:nvPicPr>
        <p:blipFill>
          <a:blip r:embed="rId3">
            <a:alphaModFix amt="17000"/>
          </a:blip>
          <a:stretch>
            <a:fillRect/>
          </a:stretch>
        </p:blipFill>
        <p:spPr>
          <a:xfrm>
            <a:off x="0" y="256668"/>
            <a:ext cx="12192000" cy="5845027"/>
          </a:xfrm>
          <a:prstGeom prst="rect">
            <a:avLst/>
          </a:prstGeom>
        </p:spPr>
      </p:pic>
      <p:sp>
        <p:nvSpPr>
          <p:cNvPr id="2" name="Title 1">
            <a:extLst>
              <a:ext uri="{FF2B5EF4-FFF2-40B4-BE49-F238E27FC236}">
                <a16:creationId xmlns:a16="http://schemas.microsoft.com/office/drawing/2014/main" id="{4DD171F4-8D18-18E0-FD27-315BDAB0793E}"/>
              </a:ext>
            </a:extLst>
          </p:cNvPr>
          <p:cNvSpPr>
            <a:spLocks noGrp="1"/>
          </p:cNvSpPr>
          <p:nvPr>
            <p:ph type="title"/>
          </p:nvPr>
        </p:nvSpPr>
        <p:spPr>
          <a:xfrm>
            <a:off x="609600" y="256668"/>
            <a:ext cx="10972800" cy="1143000"/>
          </a:xfrm>
        </p:spPr>
        <p:txBody>
          <a:bodyPr/>
          <a:lstStyle/>
          <a:p>
            <a:r>
              <a:rPr lang="en-US" dirty="0"/>
              <a:t>Cast of characters</a:t>
            </a:r>
          </a:p>
        </p:txBody>
      </p:sp>
      <p:sp>
        <p:nvSpPr>
          <p:cNvPr id="3" name="Text Placeholder 2">
            <a:extLst>
              <a:ext uri="{FF2B5EF4-FFF2-40B4-BE49-F238E27FC236}">
                <a16:creationId xmlns:a16="http://schemas.microsoft.com/office/drawing/2014/main" id="{D5DB4ED5-9168-CF1D-676E-E4D319117661}"/>
              </a:ext>
            </a:extLst>
          </p:cNvPr>
          <p:cNvSpPr>
            <a:spLocks noGrp="1"/>
          </p:cNvSpPr>
          <p:nvPr>
            <p:ph type="body" idx="1"/>
          </p:nvPr>
        </p:nvSpPr>
        <p:spPr/>
        <p:txBody>
          <a:bodyPr/>
          <a:lstStyle/>
          <a:p>
            <a:r>
              <a:rPr lang="en-US" dirty="0"/>
              <a:t>Government</a:t>
            </a:r>
          </a:p>
        </p:txBody>
      </p:sp>
      <p:sp>
        <p:nvSpPr>
          <p:cNvPr id="4" name="Content Placeholder 3">
            <a:extLst>
              <a:ext uri="{FF2B5EF4-FFF2-40B4-BE49-F238E27FC236}">
                <a16:creationId xmlns:a16="http://schemas.microsoft.com/office/drawing/2014/main" id="{DE0427ED-474A-8A54-3CB8-8EA78CAB3F99}"/>
              </a:ext>
            </a:extLst>
          </p:cNvPr>
          <p:cNvSpPr>
            <a:spLocks noGrp="1"/>
          </p:cNvSpPr>
          <p:nvPr>
            <p:ph sz="half" idx="2"/>
          </p:nvPr>
        </p:nvSpPr>
        <p:spPr/>
        <p:txBody>
          <a:bodyPr>
            <a:normAutofit fontScale="77500" lnSpcReduction="20000"/>
          </a:bodyPr>
          <a:lstStyle/>
          <a:p>
            <a:r>
              <a:rPr lang="en-US" dirty="0"/>
              <a:t>Shawn Smith</a:t>
            </a:r>
          </a:p>
          <a:p>
            <a:r>
              <a:rPr lang="en-US" dirty="0"/>
              <a:t>Frank Gatto</a:t>
            </a:r>
          </a:p>
        </p:txBody>
      </p:sp>
      <p:sp>
        <p:nvSpPr>
          <p:cNvPr id="5" name="Text Placeholder 4">
            <a:extLst>
              <a:ext uri="{FF2B5EF4-FFF2-40B4-BE49-F238E27FC236}">
                <a16:creationId xmlns:a16="http://schemas.microsoft.com/office/drawing/2014/main" id="{5C3EC87F-3573-656C-43A1-266C97A36E1F}"/>
              </a:ext>
            </a:extLst>
          </p:cNvPr>
          <p:cNvSpPr>
            <a:spLocks noGrp="1"/>
          </p:cNvSpPr>
          <p:nvPr>
            <p:ph type="body" sz="quarter" idx="3"/>
          </p:nvPr>
        </p:nvSpPr>
        <p:spPr/>
        <p:txBody>
          <a:bodyPr/>
          <a:lstStyle/>
          <a:p>
            <a:r>
              <a:rPr lang="en-US" dirty="0"/>
              <a:t>Defense</a:t>
            </a:r>
          </a:p>
        </p:txBody>
      </p:sp>
      <p:sp>
        <p:nvSpPr>
          <p:cNvPr id="6" name="Content Placeholder 5">
            <a:extLst>
              <a:ext uri="{FF2B5EF4-FFF2-40B4-BE49-F238E27FC236}">
                <a16:creationId xmlns:a16="http://schemas.microsoft.com/office/drawing/2014/main" id="{00210CA0-3933-5079-934D-27E522279681}"/>
              </a:ext>
            </a:extLst>
          </p:cNvPr>
          <p:cNvSpPr>
            <a:spLocks noGrp="1"/>
          </p:cNvSpPr>
          <p:nvPr>
            <p:ph sz="quarter" idx="4"/>
          </p:nvPr>
        </p:nvSpPr>
        <p:spPr/>
        <p:txBody>
          <a:bodyPr>
            <a:normAutofit fontScale="77500" lnSpcReduction="20000"/>
          </a:bodyPr>
          <a:lstStyle/>
          <a:p>
            <a:r>
              <a:rPr lang="en-US" dirty="0"/>
              <a:t>1. Autumn Hill: Cody Cofer, James Luster</a:t>
            </a:r>
          </a:p>
          <a:p>
            <a:r>
              <a:rPr lang="en-US" dirty="0"/>
              <a:t>2. Zachary </a:t>
            </a:r>
            <a:r>
              <a:rPr lang="en-US" dirty="0" err="1"/>
              <a:t>Evetts</a:t>
            </a:r>
            <a:r>
              <a:rPr lang="en-US" dirty="0"/>
              <a:t>: Patrick McLain, Brian Bouffard, Brad Sauer</a:t>
            </a:r>
          </a:p>
          <a:p>
            <a:r>
              <a:rPr lang="en-US" dirty="0"/>
              <a:t>3. Benjamin Song: Phillip Hayes</a:t>
            </a:r>
          </a:p>
          <a:p>
            <a:r>
              <a:rPr lang="en-US" dirty="0"/>
              <a:t>4. Savanna Batten: Christopher Tolbert</a:t>
            </a:r>
          </a:p>
          <a:p>
            <a:r>
              <a:rPr lang="en-US" dirty="0"/>
              <a:t>5. Bradford/Meagan Morris: Warren St. John, Miles Brissette</a:t>
            </a:r>
          </a:p>
          <a:p>
            <a:r>
              <a:rPr lang="en-US" dirty="0"/>
              <a:t>6. Maricela Rueda: MarQuetta Clayton, Lesa Pamplin</a:t>
            </a:r>
          </a:p>
          <a:p>
            <a:r>
              <a:rPr lang="en-US" dirty="0"/>
              <a:t>7. Elizabeth Soto: Harmony Schuerman, Blake Burns</a:t>
            </a:r>
          </a:p>
          <a:p>
            <a:r>
              <a:rPr lang="en-US" dirty="0"/>
              <a:t>8. Ines Soto: Leigh Davis</a:t>
            </a:r>
          </a:p>
          <a:p>
            <a:r>
              <a:rPr lang="en-US" dirty="0"/>
              <a:t>9. Daniel Sanchez-Estrada: Christopher Weinbel, Rachel Taft</a:t>
            </a:r>
          </a:p>
        </p:txBody>
      </p:sp>
    </p:spTree>
    <p:extLst>
      <p:ext uri="{BB962C8B-B14F-4D97-AF65-F5344CB8AC3E}">
        <p14:creationId xmlns:p14="http://schemas.microsoft.com/office/powerpoint/2010/main" val="1563918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3970366" y="609600"/>
            <a:ext cx="4267200" cy="1351472"/>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defRPr sz="2800" b="1"/>
            </a:pPr>
            <a:r>
              <a:rPr lang="en-US" sz="4400" kern="1200">
                <a:solidFill>
                  <a:schemeClr val="tx1">
                    <a:lumMod val="85000"/>
                    <a:lumOff val="15000"/>
                  </a:schemeClr>
                </a:solidFill>
                <a:latin typeface="+mj-lt"/>
                <a:ea typeface="+mj-ea"/>
                <a:cs typeface="+mj-cs"/>
              </a:rPr>
              <a:t>1. Diverging Defense Theories</a:t>
            </a:r>
          </a:p>
        </p:txBody>
      </p:sp>
      <p:pic>
        <p:nvPicPr>
          <p:cNvPr id="6" name="Picture 5">
            <a:extLst>
              <a:ext uri="{FF2B5EF4-FFF2-40B4-BE49-F238E27FC236}">
                <a16:creationId xmlns:a16="http://schemas.microsoft.com/office/drawing/2014/main" id="{B27496E5-E29C-3923-43F8-360DE0751D6F}"/>
              </a:ext>
            </a:extLst>
          </p:cNvPr>
          <p:cNvPicPr>
            <a:picLocks noChangeAspect="1"/>
          </p:cNvPicPr>
          <p:nvPr/>
        </p:nvPicPr>
        <p:blipFill>
          <a:blip r:embed="rId3"/>
          <a:srcRect l="36711" r="27318" b="-2"/>
          <a:stretch>
            <a:fillRect/>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pic>
        <p:nvPicPr>
          <p:cNvPr id="4" name="Picture 3">
            <a:extLst>
              <a:ext uri="{FF2B5EF4-FFF2-40B4-BE49-F238E27FC236}">
                <a16:creationId xmlns:a16="http://schemas.microsoft.com/office/drawing/2014/main" id="{E078B332-4B23-7878-0FFE-B0EB92992844}"/>
              </a:ext>
            </a:extLst>
          </p:cNvPr>
          <p:cNvPicPr>
            <a:picLocks noChangeAspect="1"/>
          </p:cNvPicPr>
          <p:nvPr/>
        </p:nvPicPr>
        <p:blipFill>
          <a:blip r:embed="rId4"/>
          <a:srcRect l="14310" r="23917"/>
          <a:stretch>
            <a:fillRect/>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graphicFrame>
        <p:nvGraphicFramePr>
          <p:cNvPr id="5" name="TextBox 2">
            <a:extLst>
              <a:ext uri="{FF2B5EF4-FFF2-40B4-BE49-F238E27FC236}">
                <a16:creationId xmlns:a16="http://schemas.microsoft.com/office/drawing/2014/main" id="{902F7D39-7F9B-A51C-2337-639731E57AE6}"/>
              </a:ext>
            </a:extLst>
          </p:cNvPr>
          <p:cNvGraphicFramePr/>
          <p:nvPr>
            <p:extLst>
              <p:ext uri="{D42A27DB-BD31-4B8C-83A1-F6EECF244321}">
                <p14:modId xmlns:p14="http://schemas.microsoft.com/office/powerpoint/2010/main" val="462871007"/>
              </p:ext>
            </p:extLst>
          </p:nvPr>
        </p:nvGraphicFramePr>
        <p:xfrm>
          <a:off x="4198966" y="2147357"/>
          <a:ext cx="3810000" cy="410104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836679" y="723898"/>
            <a:ext cx="6002110" cy="1495425"/>
          </a:xfrm>
          <a:prstGeom prst="rect">
            <a:avLst/>
          </a:prstGeom>
        </p:spPr>
        <p:txBody>
          <a:bodyPr vert="horz" lIns="91440" tIns="45720" rIns="91440" bIns="45720" rtlCol="0" anchor="ctr">
            <a:normAutofit/>
          </a:bodyPr>
          <a:lstStyle/>
          <a:p>
            <a:pPr defTabSz="914400">
              <a:lnSpc>
                <a:spcPct val="90000"/>
              </a:lnSpc>
              <a:spcBef>
                <a:spcPct val="0"/>
              </a:spcBef>
              <a:spcAft>
                <a:spcPts val="600"/>
              </a:spcAft>
              <a:defRPr sz="2800" b="1"/>
            </a:pPr>
            <a:r>
              <a:rPr lang="en-US" sz="4000">
                <a:latin typeface="+mj-lt"/>
                <a:ea typeface="+mj-ea"/>
                <a:cs typeface="+mj-cs"/>
              </a:rPr>
              <a:t>Decision Tree</a:t>
            </a:r>
          </a:p>
        </p:txBody>
      </p:sp>
      <p:pic>
        <p:nvPicPr>
          <p:cNvPr id="4" name="Picture 3">
            <a:extLst>
              <a:ext uri="{FF2B5EF4-FFF2-40B4-BE49-F238E27FC236}">
                <a16:creationId xmlns:a16="http://schemas.microsoft.com/office/drawing/2014/main" id="{6EE52D3C-88FB-F15A-D26C-C5243183E324}"/>
              </a:ext>
            </a:extLst>
          </p:cNvPr>
          <p:cNvPicPr>
            <a:picLocks noChangeAspect="1"/>
          </p:cNvPicPr>
          <p:nvPr/>
        </p:nvPicPr>
        <p:blipFill>
          <a:blip r:embed="rId3"/>
          <a:srcRect l="3372" r="5629"/>
          <a:stretch>
            <a:fillRect/>
          </a:stretch>
        </p:blipFill>
        <p:spPr>
          <a:xfrm>
            <a:off x="7199440" y="10"/>
            <a:ext cx="4992560" cy="6857990"/>
          </a:xfrm>
          <a:prstGeom prst="rect">
            <a:avLst/>
          </a:prstGeom>
          <a:effectLst/>
        </p:spPr>
      </p:pic>
      <p:graphicFrame>
        <p:nvGraphicFramePr>
          <p:cNvPr id="5" name="TextBox 2">
            <a:extLst>
              <a:ext uri="{FF2B5EF4-FFF2-40B4-BE49-F238E27FC236}">
                <a16:creationId xmlns:a16="http://schemas.microsoft.com/office/drawing/2014/main" id="{CE9EE2DA-918F-CF91-DCA4-CA496DF7B373}"/>
              </a:ext>
            </a:extLst>
          </p:cNvPr>
          <p:cNvGraphicFramePr/>
          <p:nvPr>
            <p:extLst>
              <p:ext uri="{D42A27DB-BD31-4B8C-83A1-F6EECF244321}">
                <p14:modId xmlns:p14="http://schemas.microsoft.com/office/powerpoint/2010/main" val="882698852"/>
              </p:ext>
            </p:extLst>
          </p:nvPr>
        </p:nvGraphicFramePr>
        <p:xfrm>
          <a:off x="836680" y="2405067"/>
          <a:ext cx="6002110" cy="37290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EFF7B1-6CB7-47D1-AD37-B870CA2B2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FA2962B-21B6-4689-A95D-A8FF6ADE4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745280D-ED36-41FE-8EB1-CE597C99CF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17348" y="774914"/>
            <a:ext cx="304800" cy="429768"/>
            <a:chOff x="215328" y="-46937"/>
            <a:chExt cx="304800" cy="2773841"/>
          </a:xfrm>
        </p:grpSpPr>
        <p:cxnSp>
          <p:nvCxnSpPr>
            <p:cNvPr id="14" name="Straight Connector 13">
              <a:extLst>
                <a:ext uri="{FF2B5EF4-FFF2-40B4-BE49-F238E27FC236}">
                  <a16:creationId xmlns:a16="http://schemas.microsoft.com/office/drawing/2014/main" id="{3D26CEB3-5AE4-4088-AD63-396DB50F28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AA9279A-AD34-474C-834E-6BF658144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3589559-7D9A-4ECD-90BB-A5565E2DAE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01B1A71-DCEA-4EB2-8133-98A2CD6F09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0E95A5C-1E97-41C3-9DEC-245FF6DEBF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0" name="Oval 19">
              <a:extLst>
                <a:ext uri="{FF2B5EF4-FFF2-40B4-BE49-F238E27FC236}">
                  <a16:creationId xmlns:a16="http://schemas.microsoft.com/office/drawing/2014/main" id="{8D3C3374-C720-4FCD-B6CD-AEF1D1A6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639E2EF-4D23-4EA3-B29E-D6362FF72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30820A4-6CEA-4BF7-8DE4-F5B2D2EB2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320E002-8AED-4D4F-A104-0585FFFB9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6A0BF3F3-3A09-42CE-9483-114BD01DD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233BD5C-DFC7-4EB7-B348-7C9B5B8D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A00D2CE1-35C1-46E6-BD59-CEE668BD9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A58DCE86-9AE1-46D1-96D6-04B8B3EDF6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0" name="Straight Connector 29">
              <a:extLst>
                <a:ext uri="{FF2B5EF4-FFF2-40B4-BE49-F238E27FC236}">
                  <a16:creationId xmlns:a16="http://schemas.microsoft.com/office/drawing/2014/main" id="{89B74739-D423-4F25-A976-0A6CD86D17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018E700-FF08-42AA-9237-24E7A74AD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6B3488A-8A55-403E-B9C9-75AFA0CF53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5089B9D-BA8D-4A64-B95F-33940D9D68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E18403B7-F2C7-4C07-8522-21C319109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23B58CC6-A99E-43AF-A467-256F19287F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8" name="Straight Connector 37">
              <a:extLst>
                <a:ext uri="{FF2B5EF4-FFF2-40B4-BE49-F238E27FC236}">
                  <a16:creationId xmlns:a16="http://schemas.microsoft.com/office/drawing/2014/main" id="{8FE97852-3A18-4317-B17E-8C45174F96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9D0BC6E-6D0B-4589-B1BF-372BAA383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30B892E-E062-4B0A-B79E-E55D36EC9A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D1A4DF9-C28A-4C0A-B273-702F0C4880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extBox 1"/>
          <p:cNvSpPr txBox="1"/>
          <p:nvPr/>
        </p:nvSpPr>
        <p:spPr>
          <a:xfrm>
            <a:off x="630936" y="495992"/>
            <a:ext cx="4195140" cy="5638831"/>
          </a:xfrm>
          <a:prstGeom prst="rect">
            <a:avLst/>
          </a:prstGeom>
          <a:noFill/>
        </p:spPr>
        <p:txBody>
          <a:bodyPr vert="horz" lIns="91440" tIns="45720" rIns="91440" bIns="45720" rtlCol="0" anchor="ctr">
            <a:normAutofit/>
          </a:bodyPr>
          <a:lstStyle/>
          <a:p>
            <a:pPr defTabSz="914400">
              <a:lnSpc>
                <a:spcPct val="90000"/>
              </a:lnSpc>
              <a:spcBef>
                <a:spcPct val="0"/>
              </a:spcBef>
              <a:spcAft>
                <a:spcPts val="600"/>
              </a:spcAft>
              <a:defRPr sz="2800" b="1"/>
            </a:pPr>
            <a:r>
              <a:rPr lang="en-US" sz="4800" kern="1200">
                <a:solidFill>
                  <a:schemeClr val="tx1"/>
                </a:solidFill>
                <a:latin typeface="+mj-lt"/>
                <a:ea typeface="+mj-ea"/>
                <a:cs typeface="+mj-cs"/>
              </a:rPr>
              <a:t>Evidence Attribution</a:t>
            </a:r>
          </a:p>
        </p:txBody>
      </p:sp>
      <p:graphicFrame>
        <p:nvGraphicFramePr>
          <p:cNvPr id="5" name="TextBox 2">
            <a:extLst>
              <a:ext uri="{FF2B5EF4-FFF2-40B4-BE49-F238E27FC236}">
                <a16:creationId xmlns:a16="http://schemas.microsoft.com/office/drawing/2014/main" id="{1504CE47-DD38-6EAB-C612-22B1C12A3FFD}"/>
              </a:ext>
            </a:extLst>
          </p:cNvPr>
          <p:cNvGraphicFramePr/>
          <p:nvPr>
            <p:extLst>
              <p:ext uri="{D42A27DB-BD31-4B8C-83A1-F6EECF244321}">
                <p14:modId xmlns:p14="http://schemas.microsoft.com/office/powerpoint/2010/main" val="2724630223"/>
              </p:ext>
            </p:extLst>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854"/>
            <a:ext cx="12192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4572001" y="601744"/>
            <a:ext cx="6781800" cy="1338696"/>
          </a:xfrm>
          <a:prstGeom prst="rect">
            <a:avLst/>
          </a:prstGeom>
        </p:spPr>
        <p:txBody>
          <a:bodyPr vert="horz" lIns="91440" tIns="45720" rIns="91440" bIns="45720" rtlCol="0" anchor="ctr">
            <a:normAutofit/>
          </a:bodyPr>
          <a:lstStyle/>
          <a:p>
            <a:pPr defTabSz="914400">
              <a:lnSpc>
                <a:spcPct val="90000"/>
              </a:lnSpc>
              <a:spcBef>
                <a:spcPct val="0"/>
              </a:spcBef>
              <a:spcAft>
                <a:spcPts val="600"/>
              </a:spcAft>
              <a:defRPr sz="2800" b="1"/>
            </a:pPr>
            <a:r>
              <a:rPr lang="en-US" sz="4400">
                <a:latin typeface="+mj-lt"/>
                <a:ea typeface="+mj-ea"/>
                <a:cs typeface="+mj-cs"/>
              </a:rPr>
              <a:t>2. Spillover Prejudice</a:t>
            </a:r>
          </a:p>
        </p:txBody>
      </p:sp>
      <p:pic>
        <p:nvPicPr>
          <p:cNvPr id="4" name="Picture 3">
            <a:extLst>
              <a:ext uri="{FF2B5EF4-FFF2-40B4-BE49-F238E27FC236}">
                <a16:creationId xmlns:a16="http://schemas.microsoft.com/office/drawing/2014/main" id="{5816FC73-FD8F-834C-7E8B-571E69F76546}"/>
              </a:ext>
            </a:extLst>
          </p:cNvPr>
          <p:cNvPicPr>
            <a:picLocks noChangeAspect="1"/>
          </p:cNvPicPr>
          <p:nvPr/>
        </p:nvPicPr>
        <p:blipFill>
          <a:blip r:embed="rId3"/>
          <a:srcRect r="2232"/>
          <a:stretch>
            <a:fillRect/>
          </a:stretch>
        </p:blipFill>
        <p:spPr>
          <a:xfrm>
            <a:off x="20" y="10"/>
            <a:ext cx="375473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3" name="TextBox 2"/>
          <p:cNvSpPr txBox="1"/>
          <p:nvPr/>
        </p:nvSpPr>
        <p:spPr>
          <a:xfrm>
            <a:off x="4572001" y="2201958"/>
            <a:ext cx="6781800" cy="3900730"/>
          </a:xfrm>
          <a:prstGeom prst="rect">
            <a:avLst/>
          </a:prstGeom>
        </p:spPr>
        <p:txBody>
          <a:bodyPr vert="horz" lIns="91440" tIns="45720" rIns="91440" bIns="45720" rtlCol="0" anchor="t">
            <a:normAutofit/>
          </a:bodyPr>
          <a:lstStyle/>
          <a:p>
            <a:pPr indent="-228600" defTabSz="914400">
              <a:lnSpc>
                <a:spcPct val="90000"/>
              </a:lnSpc>
              <a:spcAft>
                <a:spcPts val="600"/>
              </a:spcAft>
              <a:buFont typeface="Arial" panose="020B0604020202020204" pitchFamily="34" charset="0"/>
              <a:buChar char="•"/>
              <a:defRPr sz="2000"/>
            </a:pPr>
            <a:r>
              <a:rPr lang="en-US" sz="2000" dirty="0"/>
              <a:t>Jurors hear everything.</a:t>
            </a:r>
          </a:p>
          <a:p>
            <a:pPr indent="-228600" defTabSz="914400">
              <a:lnSpc>
                <a:spcPct val="90000"/>
              </a:lnSpc>
              <a:spcAft>
                <a:spcPts val="600"/>
              </a:spcAft>
              <a:buFont typeface="Arial" panose="020B0604020202020204" pitchFamily="34" charset="0"/>
              <a:buChar char="•"/>
              <a:defRPr sz="2000"/>
            </a:pPr>
            <a:r>
              <a:rPr lang="en-US" sz="2000" dirty="0"/>
              <a:t>Not every exhibit or witness applies equally.</a:t>
            </a:r>
          </a:p>
          <a:p>
            <a:pPr indent="-228600" defTabSz="914400">
              <a:lnSpc>
                <a:spcPct val="90000"/>
              </a:lnSpc>
              <a:spcAft>
                <a:spcPts val="600"/>
              </a:spcAft>
              <a:buFont typeface="Arial" panose="020B0604020202020204" pitchFamily="34" charset="0"/>
              <a:buChar char="•"/>
              <a:defRPr sz="2000"/>
            </a:pPr>
            <a:r>
              <a:rPr lang="en-US" sz="2000" dirty="0"/>
              <a:t>Continuously individualize your client.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136397" y="502020"/>
            <a:ext cx="5323715" cy="1642970"/>
          </a:xfrm>
          <a:prstGeom prst="rect">
            <a:avLst/>
          </a:prstGeom>
        </p:spPr>
        <p:txBody>
          <a:bodyPr vert="horz" lIns="91440" tIns="45720" rIns="91440" bIns="45720" rtlCol="0" anchor="b">
            <a:normAutofit/>
          </a:bodyPr>
          <a:lstStyle/>
          <a:p>
            <a:pPr defTabSz="914400">
              <a:lnSpc>
                <a:spcPct val="90000"/>
              </a:lnSpc>
              <a:spcBef>
                <a:spcPct val="0"/>
              </a:spcBef>
              <a:spcAft>
                <a:spcPts val="600"/>
              </a:spcAft>
              <a:defRPr sz="2800" b="1"/>
            </a:pPr>
            <a:r>
              <a:rPr lang="en-US" sz="4000" kern="1200">
                <a:solidFill>
                  <a:schemeClr val="tx1"/>
                </a:solidFill>
                <a:latin typeface="+mj-lt"/>
                <a:ea typeface="+mj-ea"/>
                <a:cs typeface="+mj-cs"/>
              </a:rPr>
              <a:t>3. When One Defendant Hurts Another</a:t>
            </a:r>
          </a:p>
        </p:txBody>
      </p:sp>
      <p:sp>
        <p:nvSpPr>
          <p:cNvPr id="3" name="TextBox 2"/>
          <p:cNvSpPr txBox="1"/>
          <p:nvPr/>
        </p:nvSpPr>
        <p:spPr>
          <a:xfrm>
            <a:off x="1144923" y="2405894"/>
            <a:ext cx="5315189" cy="3535083"/>
          </a:xfrm>
          <a:prstGeom prst="rect">
            <a:avLst/>
          </a:prstGeom>
        </p:spPr>
        <p:txBody>
          <a:bodyPr vert="horz" lIns="91440" tIns="45720" rIns="91440" bIns="45720" rtlCol="0" anchor="t">
            <a:normAutofit/>
          </a:bodyPr>
          <a:lstStyle/>
          <a:p>
            <a:pPr indent="-228600" defTabSz="914400">
              <a:lnSpc>
                <a:spcPct val="90000"/>
              </a:lnSpc>
              <a:spcAft>
                <a:spcPts val="600"/>
              </a:spcAft>
              <a:buFont typeface="Arial" panose="020B0604020202020204" pitchFamily="34" charset="0"/>
              <a:buChar char="•"/>
              <a:defRPr sz="2000"/>
            </a:pPr>
            <a:r>
              <a:rPr lang="en-US" sz="2000" dirty="0"/>
              <a:t>Blame shifting.</a:t>
            </a:r>
          </a:p>
          <a:p>
            <a:pPr indent="-228600" defTabSz="914400">
              <a:lnSpc>
                <a:spcPct val="90000"/>
              </a:lnSpc>
              <a:spcAft>
                <a:spcPts val="600"/>
              </a:spcAft>
              <a:buFont typeface="Arial" panose="020B0604020202020204" pitchFamily="34" charset="0"/>
              <a:buChar char="•"/>
              <a:defRPr sz="2000"/>
            </a:pPr>
            <a:r>
              <a:rPr lang="en-US" sz="2000" dirty="0"/>
              <a:t>Cross-examinations.</a:t>
            </a:r>
          </a:p>
          <a:p>
            <a:pPr indent="-228600" defTabSz="914400">
              <a:lnSpc>
                <a:spcPct val="90000"/>
              </a:lnSpc>
              <a:spcAft>
                <a:spcPts val="600"/>
              </a:spcAft>
              <a:buFont typeface="Arial" panose="020B0604020202020204" pitchFamily="34" charset="0"/>
              <a:buChar char="•"/>
              <a:defRPr sz="2000"/>
            </a:pPr>
            <a:r>
              <a:rPr lang="en-US" sz="2000" dirty="0"/>
              <a:t>Admissions.</a:t>
            </a:r>
          </a:p>
          <a:p>
            <a:pPr indent="-228600" defTabSz="914400">
              <a:lnSpc>
                <a:spcPct val="90000"/>
              </a:lnSpc>
              <a:spcAft>
                <a:spcPts val="600"/>
              </a:spcAft>
              <a:buFont typeface="Arial" panose="020B0604020202020204" pitchFamily="34" charset="0"/>
              <a:buChar char="•"/>
              <a:defRPr sz="2000"/>
            </a:pPr>
            <a:r>
              <a:rPr lang="en-US" sz="2000" dirty="0"/>
              <a:t>Different appellate incentives.</a:t>
            </a:r>
          </a:p>
        </p:txBody>
      </p:sp>
      <p:sp>
        <p:nvSpPr>
          <p:cNvPr id="11" name="Rectangle 1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74A91A3E-EC38-907E-7145-11FBEAE9D84A}"/>
              </a:ext>
            </a:extLst>
          </p:cNvPr>
          <p:cNvPicPr>
            <a:picLocks noChangeAspect="1"/>
          </p:cNvPicPr>
          <p:nvPr/>
        </p:nvPicPr>
        <p:blipFill>
          <a:blip r:embed="rId3"/>
          <a:stretch>
            <a:fillRect/>
          </a:stretch>
        </p:blipFill>
        <p:spPr>
          <a:xfrm>
            <a:off x="7138879" y="909081"/>
            <a:ext cx="4044705" cy="507173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extBox 1"/>
          <p:cNvSpPr txBox="1"/>
          <p:nvPr/>
        </p:nvSpPr>
        <p:spPr>
          <a:xfrm>
            <a:off x="6527800" y="448721"/>
            <a:ext cx="4713997" cy="1225650"/>
          </a:xfrm>
          <a:prstGeom prst="rect">
            <a:avLst/>
          </a:prstGeom>
        </p:spPr>
        <p:txBody>
          <a:bodyPr vert="horz" lIns="91440" tIns="45720" rIns="91440" bIns="45720" rtlCol="0" anchor="b">
            <a:normAutofit/>
          </a:bodyPr>
          <a:lstStyle/>
          <a:p>
            <a:pPr defTabSz="914400">
              <a:lnSpc>
                <a:spcPct val="90000"/>
              </a:lnSpc>
              <a:spcBef>
                <a:spcPct val="0"/>
              </a:spcBef>
              <a:spcAft>
                <a:spcPts val="600"/>
              </a:spcAft>
              <a:defRPr sz="2800" b="1"/>
            </a:pPr>
            <a:r>
              <a:rPr lang="en-US" sz="3800" kern="1200">
                <a:solidFill>
                  <a:schemeClr val="bg1"/>
                </a:solidFill>
                <a:latin typeface="+mj-lt"/>
                <a:ea typeface="+mj-ea"/>
                <a:cs typeface="+mj-cs"/>
              </a:rPr>
              <a:t>Bruton &amp; Confrontation</a:t>
            </a:r>
          </a:p>
        </p:txBody>
      </p:sp>
      <p:pic>
        <p:nvPicPr>
          <p:cNvPr id="9" name="Graphic 8" descr="Fingerprint">
            <a:extLst>
              <a:ext uri="{FF2B5EF4-FFF2-40B4-BE49-F238E27FC236}">
                <a16:creationId xmlns:a16="http://schemas.microsoft.com/office/drawing/2014/main" id="{D56F1900-DF6B-C5A2-732A-63401E66A7C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46" y="595726"/>
            <a:ext cx="5666547" cy="5666547"/>
          </a:xfrm>
          <a:prstGeom prst="rect">
            <a:avLst/>
          </a:prstGeom>
        </p:spPr>
      </p:pic>
      <p:cxnSp>
        <p:nvCxnSpPr>
          <p:cNvPr id="27" name="Straight Connector 26">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7800"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6527800" y="1909192"/>
            <a:ext cx="4713997" cy="3647710"/>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defRPr sz="2000"/>
            </a:pPr>
            <a:r>
              <a:rPr lang="en-US" sz="2000">
                <a:solidFill>
                  <a:schemeClr val="bg1"/>
                </a:solidFill>
              </a:rPr>
              <a:t>Confessions implicating co-defendants.</a:t>
            </a:r>
          </a:p>
          <a:p>
            <a:pPr indent="-228600" defTabSz="914400">
              <a:lnSpc>
                <a:spcPct val="90000"/>
              </a:lnSpc>
              <a:spcAft>
                <a:spcPts val="600"/>
              </a:spcAft>
              <a:buFont typeface="Arial" panose="020B0604020202020204" pitchFamily="34" charset="0"/>
              <a:buChar char="•"/>
              <a:defRPr sz="2000"/>
            </a:pPr>
            <a:r>
              <a:rPr lang="en-US" sz="2000">
                <a:solidFill>
                  <a:schemeClr val="bg1"/>
                </a:solidFill>
              </a:rPr>
              <a:t>Redaction, exclusion, severance.</a:t>
            </a:r>
          </a:p>
          <a:p>
            <a:pPr indent="-228600" defTabSz="914400">
              <a:lnSpc>
                <a:spcPct val="90000"/>
              </a:lnSpc>
              <a:spcAft>
                <a:spcPts val="600"/>
              </a:spcAft>
              <a:buFont typeface="Arial" panose="020B0604020202020204" pitchFamily="34" charset="0"/>
              <a:buChar char="•"/>
              <a:defRPr sz="2000"/>
            </a:pPr>
            <a:r>
              <a:rPr lang="en-US" sz="2000">
                <a:solidFill>
                  <a:schemeClr val="bg1"/>
                </a:solidFill>
              </a:rPr>
              <a:t>Bruton v. United States, 391 U.S. 123 (1968), is a 1968 United States Supreme Court ruling in which the Court held that a defendant was deprived of his rights under the Confrontation Clause if a confession by his codefendant was introduced in their joint trial, regardless of whether the jury received instructions only to consider it against the confessor. This has become known as the Bruton rule.</a:t>
            </a:r>
          </a:p>
          <a:p>
            <a:pPr indent="-228600" defTabSz="914400">
              <a:lnSpc>
                <a:spcPct val="90000"/>
              </a:lnSpc>
              <a:spcAft>
                <a:spcPts val="600"/>
              </a:spcAft>
              <a:buFont typeface="Arial" panose="020B0604020202020204" pitchFamily="34" charset="0"/>
              <a:buChar char="•"/>
              <a:defRPr sz="2000"/>
            </a:pPr>
            <a:endParaRPr lang="en-US" sz="2000">
              <a:solidFill>
                <a:schemeClr val="bg1"/>
              </a:solidFill>
            </a:endParaRPr>
          </a:p>
        </p:txBody>
      </p:sp>
      <p:cxnSp>
        <p:nvCxnSpPr>
          <p:cNvPr id="29" name="Straight Connector 28">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7800"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27EAE8F-17C2-249B-CC35-A9C44B2392BA}"/>
              </a:ext>
            </a:extLst>
          </p:cNvPr>
          <p:cNvPicPr>
            <a:picLocks noChangeAspect="1"/>
          </p:cNvPicPr>
          <p:nvPr/>
        </p:nvPicPr>
        <p:blipFill>
          <a:blip r:embed="rId3"/>
          <a:stretch>
            <a:fillRect/>
          </a:stretch>
        </p:blipFill>
        <p:spPr>
          <a:xfrm>
            <a:off x="1472833" y="179765"/>
            <a:ext cx="5702407" cy="6498470"/>
          </a:xfrm>
          <a:prstGeom prst="rect">
            <a:avLst/>
          </a:prstGeom>
        </p:spPr>
      </p:pic>
      <p:sp>
        <p:nvSpPr>
          <p:cNvPr id="5" name="TextBox 4">
            <a:extLst>
              <a:ext uri="{FF2B5EF4-FFF2-40B4-BE49-F238E27FC236}">
                <a16:creationId xmlns:a16="http://schemas.microsoft.com/office/drawing/2014/main" id="{6345CA8A-4160-06AE-E035-AF4A08E6A26B}"/>
              </a:ext>
            </a:extLst>
          </p:cNvPr>
          <p:cNvSpPr txBox="1"/>
          <p:nvPr/>
        </p:nvSpPr>
        <p:spPr>
          <a:xfrm>
            <a:off x="7671815" y="2197679"/>
            <a:ext cx="4025781" cy="2462213"/>
          </a:xfrm>
          <a:prstGeom prst="rect">
            <a:avLst/>
          </a:prstGeom>
          <a:noFill/>
        </p:spPr>
        <p:txBody>
          <a:bodyPr wrap="square">
            <a:spAutoFit/>
          </a:bodyPr>
          <a:lstStyle/>
          <a:p>
            <a:r>
              <a:rPr lang="en-US" sz="1400" dirty="0">
                <a:solidFill>
                  <a:schemeClr val="bg1"/>
                </a:solidFill>
              </a:rPr>
              <a:t>A statement is sufficiently redacted if it eliminates all specific identification of the defendant, such as his or her proper name or nickname, as well as all references to his or her existence. Richardson, 481 U.S. at 211. As a categorical rule, merely replacing the defendant’s name with a blank space or the word “deleted” is not a sufficient redaction. Gray 523 U.S. at 192-97. This approach is deficient because such an obvious modification essentially refers directly to the non-confessing defendant. Gray, 523 U.S. at 192-97</a:t>
            </a:r>
          </a:p>
        </p:txBody>
      </p:sp>
    </p:spTree>
    <p:extLst>
      <p:ext uri="{BB962C8B-B14F-4D97-AF65-F5344CB8AC3E}">
        <p14:creationId xmlns:p14="http://schemas.microsoft.com/office/powerpoint/2010/main" val="1935050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13413BC-F700-DDE0-331F-7AE3B156C608}"/>
              </a:ext>
            </a:extLst>
          </p:cNvPr>
          <p:cNvPicPr>
            <a:picLocks noChangeAspect="1"/>
          </p:cNvPicPr>
          <p:nvPr/>
        </p:nvPicPr>
        <p:blipFill>
          <a:blip r:embed="rId3"/>
          <a:srcRect r="5882" b="-1"/>
          <a:stretch>
            <a:fillRect/>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838200" y="365125"/>
            <a:ext cx="3822189" cy="1899912"/>
          </a:xfrm>
          <a:prstGeom prst="rect">
            <a:avLst/>
          </a:prstGeom>
        </p:spPr>
        <p:txBody>
          <a:bodyPr vert="horz" lIns="91440" tIns="45720" rIns="91440" bIns="45720" rtlCol="0" anchor="ctr">
            <a:normAutofit/>
          </a:bodyPr>
          <a:lstStyle/>
          <a:p>
            <a:pPr defTabSz="914400">
              <a:lnSpc>
                <a:spcPct val="90000"/>
              </a:lnSpc>
              <a:spcBef>
                <a:spcPct val="0"/>
              </a:spcBef>
              <a:spcAft>
                <a:spcPts val="600"/>
              </a:spcAft>
              <a:defRPr sz="2800" b="1"/>
            </a:pPr>
            <a:r>
              <a:rPr lang="en-US" sz="4000">
                <a:latin typeface="+mj-lt"/>
                <a:ea typeface="+mj-ea"/>
                <a:cs typeface="+mj-cs"/>
              </a:rPr>
              <a:t>4. Coordinating Strategy</a:t>
            </a:r>
          </a:p>
        </p:txBody>
      </p:sp>
      <p:sp>
        <p:nvSpPr>
          <p:cNvPr id="3" name="TextBox 2"/>
          <p:cNvSpPr txBox="1"/>
          <p:nvPr/>
        </p:nvSpPr>
        <p:spPr>
          <a:xfrm>
            <a:off x="838200" y="2434201"/>
            <a:ext cx="3822189" cy="3742762"/>
          </a:xfrm>
          <a:prstGeom prst="rect">
            <a:avLst/>
          </a:prstGeom>
        </p:spPr>
        <p:txBody>
          <a:bodyPr vert="horz" lIns="91440" tIns="45720" rIns="91440" bIns="45720" rtlCol="0">
            <a:normAutofit/>
          </a:bodyPr>
          <a:lstStyle/>
          <a:p>
            <a:pPr defTabSz="914400">
              <a:lnSpc>
                <a:spcPct val="90000"/>
              </a:lnSpc>
              <a:spcAft>
                <a:spcPts val="600"/>
              </a:spcAft>
              <a:defRPr sz="2000"/>
            </a:pPr>
            <a:r>
              <a:rPr lang="en-US" sz="2000" dirty="0"/>
              <a:t>• Benefits of joint work.</a:t>
            </a:r>
          </a:p>
          <a:p>
            <a:pPr defTabSz="914400">
              <a:lnSpc>
                <a:spcPct val="90000"/>
              </a:lnSpc>
              <a:spcAft>
                <a:spcPts val="600"/>
              </a:spcAft>
              <a:defRPr sz="2000"/>
            </a:pPr>
            <a:r>
              <a:rPr lang="en-US" sz="2000" dirty="0"/>
              <a:t>• Limits imposed by ethics and client interests.</a:t>
            </a:r>
          </a:p>
          <a:p>
            <a:pPr defTabSz="914400">
              <a:lnSpc>
                <a:spcPct val="90000"/>
              </a:lnSpc>
              <a:spcAft>
                <a:spcPts val="600"/>
              </a:spcAft>
              <a:defRPr sz="2000"/>
            </a:pPr>
            <a:r>
              <a:rPr lang="en-US" sz="2000" dirty="0"/>
              <a:t>• Joint Defense Agreements.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5C1EF44-3C72-C403-7154-915C0C3DE925}"/>
              </a:ext>
            </a:extLst>
          </p:cNvPr>
          <p:cNvPicPr>
            <a:picLocks noChangeAspect="1"/>
          </p:cNvPicPr>
          <p:nvPr/>
        </p:nvPicPr>
        <p:blipFill>
          <a:blip r:embed="rId3"/>
          <a:stretch>
            <a:fillRect/>
          </a:stretch>
        </p:blipFill>
        <p:spPr>
          <a:xfrm>
            <a:off x="3043583" y="378834"/>
            <a:ext cx="5367915" cy="6099904"/>
          </a:xfrm>
          <a:prstGeom prst="rect">
            <a:avLst/>
          </a:prstGeom>
        </p:spPr>
      </p:pic>
    </p:spTree>
    <p:extLst>
      <p:ext uri="{BB962C8B-B14F-4D97-AF65-F5344CB8AC3E}">
        <p14:creationId xmlns:p14="http://schemas.microsoft.com/office/powerpoint/2010/main" val="3486396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DC08CDF-192B-9AD7-2E0B-B6730F974015}"/>
              </a:ext>
            </a:extLst>
          </p:cNvPr>
          <p:cNvPicPr>
            <a:picLocks noChangeAspect="1"/>
          </p:cNvPicPr>
          <p:nvPr/>
        </p:nvPicPr>
        <p:blipFill>
          <a:blip r:embed="rId3"/>
          <a:stretch>
            <a:fillRect/>
          </a:stretch>
        </p:blipFill>
        <p:spPr>
          <a:xfrm>
            <a:off x="959907" y="117736"/>
            <a:ext cx="10044748" cy="5471301"/>
          </a:xfrm>
          <a:prstGeom prst="rect">
            <a:avLst/>
          </a:prstGeom>
        </p:spPr>
      </p:pic>
      <p:sp>
        <p:nvSpPr>
          <p:cNvPr id="4" name="TextBox 3">
            <a:extLst>
              <a:ext uri="{FF2B5EF4-FFF2-40B4-BE49-F238E27FC236}">
                <a16:creationId xmlns:a16="http://schemas.microsoft.com/office/drawing/2014/main" id="{8B8F7B0D-3395-5659-62B8-289E660701C0}"/>
              </a:ext>
            </a:extLst>
          </p:cNvPr>
          <p:cNvSpPr txBox="1"/>
          <p:nvPr/>
        </p:nvSpPr>
        <p:spPr>
          <a:xfrm>
            <a:off x="4711025" y="5841953"/>
            <a:ext cx="2545249" cy="369332"/>
          </a:xfrm>
          <a:prstGeom prst="rect">
            <a:avLst/>
          </a:prstGeom>
          <a:noFill/>
        </p:spPr>
        <p:txBody>
          <a:bodyPr wrap="none" rtlCol="0">
            <a:spAutoFit/>
          </a:bodyPr>
          <a:lstStyle/>
          <a:p>
            <a:r>
              <a:rPr lang="en-US" dirty="0">
                <a:solidFill>
                  <a:schemeClr val="bg1"/>
                </a:solidFill>
              </a:rPr>
              <a:t>Joint Defense Agreement</a:t>
            </a:r>
          </a:p>
        </p:txBody>
      </p:sp>
    </p:spTree>
    <p:extLst>
      <p:ext uri="{BB962C8B-B14F-4D97-AF65-F5344CB8AC3E}">
        <p14:creationId xmlns:p14="http://schemas.microsoft.com/office/powerpoint/2010/main" val="1877692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D1DFC73-E0BD-730A-5A89-1FA3C3D94E6B}"/>
              </a:ext>
            </a:extLst>
          </p:cNvPr>
          <p:cNvPicPr>
            <a:picLocks noChangeAspect="1"/>
          </p:cNvPicPr>
          <p:nvPr/>
        </p:nvPicPr>
        <p:blipFill>
          <a:blip r:embed="rId3"/>
          <a:stretch>
            <a:fillRect/>
          </a:stretch>
        </p:blipFill>
        <p:spPr>
          <a:xfrm>
            <a:off x="457200" y="1215771"/>
            <a:ext cx="11277600" cy="4426458"/>
          </a:xfrm>
          <a:prstGeom prst="rect">
            <a:avLst/>
          </a:prstGeom>
        </p:spPr>
      </p:pic>
    </p:spTree>
    <p:extLst>
      <p:ext uri="{BB962C8B-B14F-4D97-AF65-F5344CB8AC3E}">
        <p14:creationId xmlns:p14="http://schemas.microsoft.com/office/powerpoint/2010/main" val="3289112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55E987A-58AB-B4B4-579C-87E4BDDBF025}"/>
              </a:ext>
            </a:extLst>
          </p:cNvPr>
          <p:cNvPicPr>
            <a:picLocks noChangeAspect="1"/>
          </p:cNvPicPr>
          <p:nvPr/>
        </p:nvPicPr>
        <p:blipFill>
          <a:blip r:embed="rId3"/>
          <a:stretch>
            <a:fillRect/>
          </a:stretch>
        </p:blipFill>
        <p:spPr>
          <a:xfrm>
            <a:off x="1954119" y="457200"/>
            <a:ext cx="8283762" cy="5943600"/>
          </a:xfrm>
          <a:prstGeom prst="rect">
            <a:avLst/>
          </a:prstGeom>
        </p:spPr>
      </p:pic>
    </p:spTree>
    <p:extLst>
      <p:ext uri="{BB962C8B-B14F-4D97-AF65-F5344CB8AC3E}">
        <p14:creationId xmlns:p14="http://schemas.microsoft.com/office/powerpoint/2010/main" val="2571471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AD2B8FF-DE46-39BF-B1A0-74BF1FE584A9}"/>
              </a:ext>
            </a:extLst>
          </p:cNvPr>
          <p:cNvPicPr>
            <a:picLocks noChangeAspect="1"/>
          </p:cNvPicPr>
          <p:nvPr/>
        </p:nvPicPr>
        <p:blipFill>
          <a:blip r:embed="rId3"/>
          <a:stretch>
            <a:fillRect/>
          </a:stretch>
        </p:blipFill>
        <p:spPr>
          <a:xfrm>
            <a:off x="1322024" y="457200"/>
            <a:ext cx="9547952" cy="5943600"/>
          </a:xfrm>
          <a:prstGeom prst="rect">
            <a:avLst/>
          </a:prstGeom>
        </p:spPr>
      </p:pic>
    </p:spTree>
    <p:extLst>
      <p:ext uri="{BB962C8B-B14F-4D97-AF65-F5344CB8AC3E}">
        <p14:creationId xmlns:p14="http://schemas.microsoft.com/office/powerpoint/2010/main" val="824091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extBox 1"/>
          <p:cNvSpPr txBox="1"/>
          <p:nvPr/>
        </p:nvSpPr>
        <p:spPr>
          <a:xfrm>
            <a:off x="838200" y="669925"/>
            <a:ext cx="4508946" cy="1325563"/>
          </a:xfrm>
          <a:prstGeom prst="rect">
            <a:avLst/>
          </a:prstGeom>
        </p:spPr>
        <p:txBody>
          <a:bodyPr vert="horz" lIns="91440" tIns="45720" rIns="91440" bIns="45720" rtlCol="0" anchor="b">
            <a:normAutofit/>
          </a:bodyPr>
          <a:lstStyle/>
          <a:p>
            <a:pPr algn="r" defTabSz="914400">
              <a:lnSpc>
                <a:spcPct val="90000"/>
              </a:lnSpc>
              <a:spcBef>
                <a:spcPct val="0"/>
              </a:spcBef>
              <a:spcAft>
                <a:spcPts val="600"/>
              </a:spcAft>
              <a:defRPr sz="2800" b="1"/>
            </a:pPr>
            <a:r>
              <a:rPr lang="en-US" sz="4400" kern="1200">
                <a:solidFill>
                  <a:schemeClr val="bg1"/>
                </a:solidFill>
                <a:latin typeface="+mj-lt"/>
                <a:ea typeface="+mj-ea"/>
                <a:cs typeface="+mj-cs"/>
              </a:rPr>
              <a:t>Rules &amp; Authorities</a:t>
            </a:r>
          </a:p>
        </p:txBody>
      </p:sp>
      <p:cxnSp>
        <p:nvCxnSpPr>
          <p:cNvPr id="11" name="Straight Connector 10">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392667" y="2398957"/>
            <a:ext cx="9406666" cy="3526144"/>
          </a:xfrm>
          <a:prstGeom prst="rect">
            <a:avLst/>
          </a:prstGeom>
        </p:spPr>
        <p:txBody>
          <a:bodyPr vert="horz" lIns="91440" tIns="45720" rIns="91440" bIns="45720" rtlCol="0">
            <a:normAutofit lnSpcReduction="10000"/>
          </a:bodyPr>
          <a:lstStyle/>
          <a:p>
            <a:pPr indent="-228600" defTabSz="914400">
              <a:lnSpc>
                <a:spcPct val="90000"/>
              </a:lnSpc>
              <a:spcAft>
                <a:spcPts val="600"/>
              </a:spcAft>
              <a:buFont typeface="Arial" panose="020B0604020202020204" pitchFamily="34" charset="0"/>
              <a:buChar char="•"/>
              <a:defRPr sz="2000"/>
            </a:pPr>
            <a:r>
              <a:rPr lang="en-US" sz="1600" dirty="0">
                <a:solidFill>
                  <a:schemeClr val="bg1"/>
                </a:solidFill>
              </a:rPr>
              <a:t> Rule 8 (Joinder)</a:t>
            </a:r>
          </a:p>
          <a:p>
            <a:pPr marL="514350" lvl="1" indent="-285750" defTabSz="914400">
              <a:lnSpc>
                <a:spcPct val="90000"/>
              </a:lnSpc>
              <a:spcAft>
                <a:spcPts val="600"/>
              </a:spcAft>
              <a:buFont typeface="Courier New" panose="02070309020205020404" pitchFamily="49" charset="0"/>
              <a:buChar char="o"/>
              <a:defRPr sz="2000"/>
            </a:pPr>
            <a:r>
              <a:rPr lang="en-US" sz="1600" dirty="0">
                <a:solidFill>
                  <a:schemeClr val="bg1"/>
                </a:solidFill>
              </a:rPr>
              <a:t>The government can charge a single defendant with multiple offenses in the same case (in separate counts) if the crimes charged are: Of the same or similar character (e.g., a series of similar frauds or robberies)Based on the same act or transaction, Connected to, or constituting parts of, a common scheme or plan. </a:t>
            </a:r>
          </a:p>
          <a:p>
            <a:pPr marL="514350" lvl="1" indent="-285750" defTabSz="914400">
              <a:lnSpc>
                <a:spcPct val="90000"/>
              </a:lnSpc>
              <a:spcAft>
                <a:spcPts val="600"/>
              </a:spcAft>
              <a:buFont typeface="Courier New" panose="02070309020205020404" pitchFamily="49" charset="0"/>
              <a:buChar char="o"/>
              <a:defRPr sz="2000"/>
            </a:pPr>
            <a:r>
              <a:rPr lang="en-US" sz="1600" dirty="0">
                <a:solidFill>
                  <a:schemeClr val="bg1"/>
                </a:solidFill>
              </a:rPr>
              <a:t>Two or more defendants can be charged together in the same case if they are alleged to have participated in the same act or transaction. The same series of acts or transactions (often utilized in conspiracy or joint enterprise cases)Under Rule 8(b), all defendants do not need to be charged in every single count. If a defendant believes that being tried alongside others or having multiple offenses joined will cause unfair prejudice, they typically file a motion to sever under Rule 14.</a:t>
            </a:r>
          </a:p>
          <a:p>
            <a:pPr indent="-228600" defTabSz="914400">
              <a:lnSpc>
                <a:spcPct val="90000"/>
              </a:lnSpc>
              <a:spcAft>
                <a:spcPts val="600"/>
              </a:spcAft>
              <a:buFont typeface="Arial" panose="020B0604020202020204" pitchFamily="34" charset="0"/>
              <a:buChar char="•"/>
              <a:defRPr sz="2000"/>
            </a:pPr>
            <a:endParaRPr lang="en-US" sz="1600" dirty="0">
              <a:solidFill>
                <a:schemeClr val="bg1"/>
              </a:solidFill>
            </a:endParaRPr>
          </a:p>
          <a:p>
            <a:pPr defTabSz="914400">
              <a:lnSpc>
                <a:spcPct val="90000"/>
              </a:lnSpc>
              <a:spcAft>
                <a:spcPts val="600"/>
              </a:spcAft>
              <a:defRPr sz="2000"/>
            </a:pPr>
            <a:r>
              <a:rPr lang="en-US" sz="1600" dirty="0">
                <a:solidFill>
                  <a:schemeClr val="bg1"/>
                </a:solidFill>
              </a:rPr>
              <a:t>• Rule 14 (Severance)</a:t>
            </a:r>
          </a:p>
          <a:p>
            <a:pPr marL="742950" lvl="1" indent="-285750" defTabSz="914400">
              <a:lnSpc>
                <a:spcPct val="90000"/>
              </a:lnSpc>
              <a:spcAft>
                <a:spcPts val="600"/>
              </a:spcAft>
              <a:buFont typeface="Courier New" panose="02070309020205020404" pitchFamily="49" charset="0"/>
              <a:buChar char="o"/>
              <a:defRPr sz="2000"/>
            </a:pPr>
            <a:r>
              <a:rPr lang="en-US" sz="1600" dirty="0">
                <a:solidFill>
                  <a:schemeClr val="bg1"/>
                </a:solidFill>
              </a:rPr>
              <a:t>Acts as a safeguard against this by allowing the court to: Order separate trials for different criminal counts. Sever defendants' trials so they are tried individually rather than together.</a:t>
            </a:r>
          </a:p>
        </p:txBody>
      </p:sp>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89560" y="856180"/>
            <a:ext cx="4560584" cy="1128068"/>
          </a:xfrm>
          <a:prstGeom prst="rect">
            <a:avLst/>
          </a:prstGeom>
        </p:spPr>
        <p:txBody>
          <a:bodyPr vert="horz" lIns="91440" tIns="45720" rIns="91440" bIns="45720" rtlCol="0" anchor="ctr">
            <a:normAutofit/>
          </a:bodyPr>
          <a:lstStyle/>
          <a:p>
            <a:pPr defTabSz="914400">
              <a:lnSpc>
                <a:spcPct val="90000"/>
              </a:lnSpc>
              <a:spcBef>
                <a:spcPct val="0"/>
              </a:spcBef>
              <a:spcAft>
                <a:spcPts val="600"/>
              </a:spcAft>
              <a:defRPr sz="2800" b="1"/>
            </a:pPr>
            <a:r>
              <a:rPr lang="en-US" sz="4000">
                <a:latin typeface="+mj-lt"/>
                <a:ea typeface="+mj-ea"/>
                <a:cs typeface="+mj-cs"/>
              </a:rPr>
              <a:t>Voir Dire</a:t>
            </a:r>
          </a:p>
        </p:txBody>
      </p:sp>
      <p:grpSp>
        <p:nvGrpSpPr>
          <p:cNvPr id="11" name="Group 1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90719" y="2330505"/>
            <a:ext cx="4559425" cy="3979585"/>
          </a:xfrm>
          <a:prstGeom prst="rect">
            <a:avLst/>
          </a:prstGeom>
        </p:spPr>
        <p:txBody>
          <a:bodyPr vert="horz" lIns="91440" tIns="45720" rIns="91440" bIns="45720" rtlCol="0" anchor="ctr">
            <a:normAutofit/>
          </a:bodyPr>
          <a:lstStyle/>
          <a:p>
            <a:pPr indent="-228600" defTabSz="914400">
              <a:lnSpc>
                <a:spcPct val="90000"/>
              </a:lnSpc>
              <a:spcAft>
                <a:spcPts val="600"/>
              </a:spcAft>
              <a:buFont typeface="Arial" panose="020B0604020202020204" pitchFamily="34" charset="0"/>
              <a:buChar char="•"/>
              <a:defRPr sz="2000"/>
            </a:pPr>
            <a:r>
              <a:rPr lang="en-US" sz="2000" dirty="0"/>
              <a:t>Combat guilt by association</a:t>
            </a:r>
          </a:p>
          <a:p>
            <a:pPr indent="-228600" defTabSz="914400">
              <a:lnSpc>
                <a:spcPct val="90000"/>
              </a:lnSpc>
              <a:spcAft>
                <a:spcPts val="600"/>
              </a:spcAft>
              <a:buFont typeface="Arial" panose="020B0604020202020204" pitchFamily="34" charset="0"/>
              <a:buChar char="•"/>
              <a:defRPr sz="2000"/>
            </a:pPr>
            <a:r>
              <a:rPr lang="en-US" sz="2000" dirty="0"/>
              <a:t>Test willingness to compartmentalize evidence</a:t>
            </a:r>
          </a:p>
          <a:p>
            <a:pPr indent="-228600" defTabSz="914400">
              <a:lnSpc>
                <a:spcPct val="90000"/>
              </a:lnSpc>
              <a:spcAft>
                <a:spcPts val="600"/>
              </a:spcAft>
              <a:buFont typeface="Arial" panose="020B0604020202020204" pitchFamily="34" charset="0"/>
              <a:buChar char="•"/>
              <a:defRPr sz="2000"/>
            </a:pPr>
            <a:r>
              <a:rPr lang="en-US" sz="2000" dirty="0"/>
              <a:t>Explore attitudes about multiple defendants</a:t>
            </a:r>
          </a:p>
          <a:p>
            <a:pPr indent="-228600" defTabSz="914400">
              <a:lnSpc>
                <a:spcPct val="90000"/>
              </a:lnSpc>
              <a:spcAft>
                <a:spcPts val="600"/>
              </a:spcAft>
              <a:buFont typeface="Arial" panose="020B0604020202020204" pitchFamily="34" charset="0"/>
              <a:buChar char="•"/>
              <a:defRPr sz="2000"/>
            </a:pPr>
            <a:r>
              <a:rPr lang="en-US" sz="2000" dirty="0"/>
              <a:t>Team work extends to </a:t>
            </a:r>
            <a:r>
              <a:rPr lang="en-US" sz="2000" dirty="0" err="1"/>
              <a:t>voir</a:t>
            </a:r>
            <a:r>
              <a:rPr lang="en-US" sz="2000" dirty="0"/>
              <a:t> dire</a:t>
            </a:r>
          </a:p>
        </p:txBody>
      </p:sp>
      <p:sp>
        <p:nvSpPr>
          <p:cNvPr id="17" name="Rectangle 1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3B61B1F-1417-8C1B-4716-5C976F2C53D7}"/>
              </a:ext>
            </a:extLst>
          </p:cNvPr>
          <p:cNvPicPr>
            <a:picLocks noChangeAspect="1"/>
          </p:cNvPicPr>
          <p:nvPr/>
        </p:nvPicPr>
        <p:blipFill>
          <a:blip r:embed="rId3"/>
          <a:srcRect l="17895" r="13248" b="1"/>
          <a:stretch>
            <a:fillRect/>
          </a:stretch>
        </p:blipFill>
        <p:spPr>
          <a:xfrm>
            <a:off x="5977788" y="799352"/>
            <a:ext cx="5425410" cy="525929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481013" y="3752849"/>
            <a:ext cx="3290887" cy="2452687"/>
          </a:xfrm>
          <a:prstGeom prst="rect">
            <a:avLst/>
          </a:prstGeom>
        </p:spPr>
        <p:txBody>
          <a:bodyPr vert="horz" lIns="91440" tIns="45720" rIns="91440" bIns="45720" rtlCol="0" anchor="ctr">
            <a:normAutofit/>
          </a:bodyPr>
          <a:lstStyle/>
          <a:p>
            <a:pPr defTabSz="914400">
              <a:lnSpc>
                <a:spcPct val="90000"/>
              </a:lnSpc>
              <a:spcBef>
                <a:spcPct val="0"/>
              </a:spcBef>
              <a:spcAft>
                <a:spcPts val="600"/>
              </a:spcAft>
              <a:defRPr sz="2800" b="1"/>
            </a:pPr>
            <a:r>
              <a:rPr lang="en-US" sz="3600">
                <a:latin typeface="+mj-lt"/>
                <a:ea typeface="+mj-ea"/>
                <a:cs typeface="+mj-cs"/>
              </a:rPr>
              <a:t>Opening Statement</a:t>
            </a:r>
          </a:p>
        </p:txBody>
      </p:sp>
      <p:pic>
        <p:nvPicPr>
          <p:cNvPr id="4" name="Picture 3">
            <a:extLst>
              <a:ext uri="{FF2B5EF4-FFF2-40B4-BE49-F238E27FC236}">
                <a16:creationId xmlns:a16="http://schemas.microsoft.com/office/drawing/2014/main" id="{EED50154-0F1D-BD65-A1F3-EEBC4CF93A91}"/>
              </a:ext>
            </a:extLst>
          </p:cNvPr>
          <p:cNvPicPr>
            <a:picLocks noChangeAspect="1"/>
          </p:cNvPicPr>
          <p:nvPr/>
        </p:nvPicPr>
        <p:blipFill>
          <a:blip r:embed="rId3"/>
          <a:srcRect t="43901" b="10504"/>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TextBox 2"/>
          <p:cNvSpPr txBox="1"/>
          <p:nvPr/>
        </p:nvSpPr>
        <p:spPr>
          <a:xfrm>
            <a:off x="4223982" y="3752850"/>
            <a:ext cx="7485413" cy="2452687"/>
          </a:xfrm>
          <a:prstGeom prst="rect">
            <a:avLst/>
          </a:prstGeom>
        </p:spPr>
        <p:txBody>
          <a:bodyPr vert="horz" lIns="91440" tIns="45720" rIns="91440" bIns="45720" rtlCol="0" anchor="ctr">
            <a:normAutofit/>
          </a:bodyPr>
          <a:lstStyle/>
          <a:p>
            <a:pPr indent="-228600" defTabSz="914400">
              <a:lnSpc>
                <a:spcPct val="90000"/>
              </a:lnSpc>
              <a:spcAft>
                <a:spcPts val="600"/>
              </a:spcAft>
              <a:buFont typeface="Arial" panose="020B0604020202020204" pitchFamily="34" charset="0"/>
              <a:buChar char="•"/>
              <a:defRPr sz="2000"/>
            </a:pPr>
            <a:r>
              <a:rPr lang="en-US" sz="2000" dirty="0"/>
              <a:t>Give the jury a map focused only on your client.</a:t>
            </a:r>
          </a:p>
          <a:p>
            <a:pPr indent="-228600" defTabSz="914400">
              <a:lnSpc>
                <a:spcPct val="90000"/>
              </a:lnSpc>
              <a:spcAft>
                <a:spcPts val="600"/>
              </a:spcAft>
              <a:buFont typeface="Arial" panose="020B0604020202020204" pitchFamily="34" charset="0"/>
              <a:buChar char="•"/>
              <a:defRPr sz="2000"/>
            </a:pPr>
            <a:r>
              <a:rPr lang="en-US" sz="2000" dirty="0"/>
              <a:t>Do not promise what you cannot deliver.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40080" y="4777739"/>
            <a:ext cx="3418990" cy="1412119"/>
          </a:xfrm>
          <a:prstGeom prst="rect">
            <a:avLst/>
          </a:prstGeom>
        </p:spPr>
        <p:txBody>
          <a:bodyPr vert="horz" lIns="91440" tIns="45720" rIns="91440" bIns="45720" rtlCol="0" anchor="ctr">
            <a:normAutofit/>
          </a:bodyPr>
          <a:lstStyle/>
          <a:p>
            <a:pPr defTabSz="914400">
              <a:lnSpc>
                <a:spcPct val="90000"/>
              </a:lnSpc>
              <a:spcBef>
                <a:spcPct val="0"/>
              </a:spcBef>
              <a:spcAft>
                <a:spcPts val="600"/>
              </a:spcAft>
              <a:defRPr sz="2800" b="1"/>
            </a:pPr>
            <a:r>
              <a:rPr lang="en-US" sz="4800">
                <a:latin typeface="+mj-lt"/>
                <a:ea typeface="+mj-ea"/>
                <a:cs typeface="+mj-cs"/>
              </a:rPr>
              <a:t>Cross Examination</a:t>
            </a:r>
          </a:p>
        </p:txBody>
      </p:sp>
      <p:pic>
        <p:nvPicPr>
          <p:cNvPr id="4" name="Picture 3">
            <a:extLst>
              <a:ext uri="{FF2B5EF4-FFF2-40B4-BE49-F238E27FC236}">
                <a16:creationId xmlns:a16="http://schemas.microsoft.com/office/drawing/2014/main" id="{C3272F50-FD84-5AD2-82A5-D5087A41D532}"/>
              </a:ext>
            </a:extLst>
          </p:cNvPr>
          <p:cNvPicPr>
            <a:picLocks noChangeAspect="1"/>
          </p:cNvPicPr>
          <p:nvPr/>
        </p:nvPicPr>
        <p:blipFill>
          <a:blip r:embed="rId3"/>
          <a:srcRect t="30695" b="13293"/>
          <a:stretch>
            <a:fillRect/>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1"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654294" y="4777739"/>
            <a:ext cx="6897626" cy="1399223"/>
          </a:xfrm>
          <a:prstGeom prst="rect">
            <a:avLst/>
          </a:prstGeom>
        </p:spPr>
        <p:txBody>
          <a:bodyPr vert="horz" lIns="91440" tIns="45720" rIns="91440" bIns="45720" rtlCol="0" anchor="ctr">
            <a:normAutofit/>
          </a:bodyPr>
          <a:lstStyle/>
          <a:p>
            <a:pPr indent="-228600" defTabSz="914400">
              <a:lnSpc>
                <a:spcPct val="90000"/>
              </a:lnSpc>
              <a:spcAft>
                <a:spcPts val="600"/>
              </a:spcAft>
              <a:buFont typeface="Arial" panose="020B0604020202020204" pitchFamily="34" charset="0"/>
              <a:buChar char="•"/>
              <a:defRPr sz="2000"/>
            </a:pPr>
            <a:r>
              <a:rPr lang="en-US" sz="2200" dirty="0"/>
              <a:t>Track effects on every defendant.</a:t>
            </a:r>
          </a:p>
          <a:p>
            <a:pPr indent="-228600" defTabSz="914400">
              <a:lnSpc>
                <a:spcPct val="90000"/>
              </a:lnSpc>
              <a:spcAft>
                <a:spcPts val="600"/>
              </a:spcAft>
              <a:buFont typeface="Arial" panose="020B0604020202020204" pitchFamily="34" charset="0"/>
              <a:buChar char="•"/>
              <a:defRPr sz="2000"/>
            </a:pPr>
            <a:r>
              <a:rPr lang="en-US" sz="2200" dirty="0"/>
              <a:t>Avoid helping the government against your own client.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8" name="Rectangle 6157">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40080" y="4777739"/>
            <a:ext cx="3418990" cy="1412119"/>
          </a:xfrm>
          <a:prstGeom prst="rect">
            <a:avLst/>
          </a:prstGeom>
        </p:spPr>
        <p:txBody>
          <a:bodyPr vert="horz" lIns="91440" tIns="45720" rIns="91440" bIns="45720" rtlCol="0" anchor="ctr">
            <a:normAutofit/>
          </a:bodyPr>
          <a:lstStyle/>
          <a:p>
            <a:pPr defTabSz="914400">
              <a:lnSpc>
                <a:spcPct val="90000"/>
              </a:lnSpc>
              <a:spcBef>
                <a:spcPct val="0"/>
              </a:spcBef>
              <a:spcAft>
                <a:spcPts val="600"/>
              </a:spcAft>
              <a:defRPr sz="2800" b="1"/>
            </a:pPr>
            <a:r>
              <a:rPr lang="en-US" sz="4800">
                <a:latin typeface="+mj-lt"/>
                <a:ea typeface="+mj-ea"/>
                <a:cs typeface="+mj-cs"/>
              </a:rPr>
              <a:t>Rule 29</a:t>
            </a:r>
          </a:p>
        </p:txBody>
      </p:sp>
      <p:pic>
        <p:nvPicPr>
          <p:cNvPr id="7" name="Picture 6">
            <a:extLst>
              <a:ext uri="{FF2B5EF4-FFF2-40B4-BE49-F238E27FC236}">
                <a16:creationId xmlns:a16="http://schemas.microsoft.com/office/drawing/2014/main" id="{A93D1B2B-899A-34D3-3AF3-9118B0A4E426}"/>
              </a:ext>
            </a:extLst>
          </p:cNvPr>
          <p:cNvPicPr>
            <a:picLocks noChangeAspect="1"/>
          </p:cNvPicPr>
          <p:nvPr/>
        </p:nvPicPr>
        <p:blipFill>
          <a:blip r:embed="rId3"/>
          <a:srcRect t="27392" b="15307"/>
          <a:stretch>
            <a:fillRect/>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6160"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654294" y="4777739"/>
            <a:ext cx="6897626" cy="1399223"/>
          </a:xfrm>
          <a:prstGeom prst="rect">
            <a:avLst/>
          </a:prstGeom>
        </p:spPr>
        <p:txBody>
          <a:bodyPr vert="horz" lIns="91440" tIns="45720" rIns="91440" bIns="45720" rtlCol="0" anchor="ctr">
            <a:normAutofit/>
          </a:bodyPr>
          <a:lstStyle/>
          <a:p>
            <a:pPr indent="-228600" defTabSz="914400">
              <a:lnSpc>
                <a:spcPct val="90000"/>
              </a:lnSpc>
              <a:spcAft>
                <a:spcPts val="600"/>
              </a:spcAft>
              <a:buFont typeface="Arial" panose="020B0604020202020204" pitchFamily="34" charset="0"/>
              <a:buChar char="•"/>
              <a:defRPr sz="2000"/>
            </a:pPr>
            <a:r>
              <a:rPr lang="en-US" sz="2200" dirty="0"/>
              <a:t>Attack sufficiency defendant-by-defendant.</a:t>
            </a:r>
          </a:p>
          <a:p>
            <a:pPr indent="-228600" defTabSz="914400">
              <a:lnSpc>
                <a:spcPct val="90000"/>
              </a:lnSpc>
              <a:spcAft>
                <a:spcPts val="600"/>
              </a:spcAft>
              <a:buFont typeface="Arial" panose="020B0604020202020204" pitchFamily="34" charset="0"/>
              <a:buChar char="•"/>
              <a:defRPr sz="2000"/>
            </a:pPr>
            <a:r>
              <a:rPr lang="en-US" sz="2200" dirty="0"/>
              <a:t>Preserve issues for appeal.</a:t>
            </a:r>
          </a:p>
        </p:txBody>
      </p:sp>
    </p:spTree>
    <p:extLst>
      <p:ext uri="{BB962C8B-B14F-4D97-AF65-F5344CB8AC3E}">
        <p14:creationId xmlns:p14="http://schemas.microsoft.com/office/powerpoint/2010/main" val="3602960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ext, application&#10;&#10;Description automatically generated">
            <a:extLst>
              <a:ext uri="{FF2B5EF4-FFF2-40B4-BE49-F238E27FC236}">
                <a16:creationId xmlns:a16="http://schemas.microsoft.com/office/drawing/2014/main" id="{02F84516-687C-30DD-25DB-89920167F992}"/>
              </a:ext>
            </a:extLst>
          </p:cNvPr>
          <p:cNvPicPr>
            <a:picLocks noChangeAspect="1"/>
          </p:cNvPicPr>
          <p:nvPr/>
        </p:nvPicPr>
        <p:blipFill>
          <a:blip r:embed="rId3"/>
          <a:stretch>
            <a:fillRect/>
          </a:stretch>
        </p:blipFill>
        <p:spPr>
          <a:xfrm>
            <a:off x="1709579" y="457200"/>
            <a:ext cx="8772842" cy="5943600"/>
          </a:xfrm>
          <a:prstGeom prst="rect">
            <a:avLst/>
          </a:prstGeom>
        </p:spPr>
      </p:pic>
    </p:spTree>
    <p:extLst>
      <p:ext uri="{BB962C8B-B14F-4D97-AF65-F5344CB8AC3E}">
        <p14:creationId xmlns:p14="http://schemas.microsoft.com/office/powerpoint/2010/main" val="177240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40080" y="4777739"/>
            <a:ext cx="3418990" cy="1412119"/>
          </a:xfrm>
          <a:prstGeom prst="rect">
            <a:avLst/>
          </a:prstGeom>
        </p:spPr>
        <p:txBody>
          <a:bodyPr vert="horz" lIns="91440" tIns="45720" rIns="91440" bIns="45720" rtlCol="0" anchor="ctr">
            <a:normAutofit/>
          </a:bodyPr>
          <a:lstStyle/>
          <a:p>
            <a:pPr defTabSz="914400">
              <a:lnSpc>
                <a:spcPct val="90000"/>
              </a:lnSpc>
              <a:spcBef>
                <a:spcPct val="0"/>
              </a:spcBef>
              <a:spcAft>
                <a:spcPts val="600"/>
              </a:spcAft>
              <a:defRPr sz="2800" b="1"/>
            </a:pPr>
            <a:r>
              <a:rPr lang="en-US" sz="4800">
                <a:latin typeface="+mj-lt"/>
                <a:ea typeface="+mj-ea"/>
                <a:cs typeface="+mj-cs"/>
              </a:rPr>
              <a:t>Closing</a:t>
            </a:r>
          </a:p>
        </p:txBody>
      </p:sp>
      <p:pic>
        <p:nvPicPr>
          <p:cNvPr id="5122" name="Picture 2" descr="Donald Trump speaks at an Oval Office podium, while Kash Patel stands cross-armed behind him">
            <a:extLst>
              <a:ext uri="{FF2B5EF4-FFF2-40B4-BE49-F238E27FC236}">
                <a16:creationId xmlns:a16="http://schemas.microsoft.com/office/drawing/2014/main" id="{979BC655-7F38-1933-413C-3E91F20433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564" b="42213"/>
          <a:stretch>
            <a:fillRect/>
          </a:stretch>
        </p:blipFill>
        <p:spPr bwMode="auto">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noFill/>
          <a:extLst>
            <a:ext uri="{909E8E84-426E-40DD-AFC4-6F175D3DCCD1}">
              <a14:hiddenFill xmlns:a14="http://schemas.microsoft.com/office/drawing/2010/main">
                <a:solidFill>
                  <a:srgbClr val="FFFFFF"/>
                </a:solidFill>
              </a14:hiddenFill>
            </a:ext>
          </a:extLst>
        </p:spPr>
      </p:pic>
      <p:sp>
        <p:nvSpPr>
          <p:cNvPr id="5129"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654294" y="4777739"/>
            <a:ext cx="6897626" cy="1399223"/>
          </a:xfrm>
          <a:prstGeom prst="rect">
            <a:avLst/>
          </a:prstGeom>
        </p:spPr>
        <p:txBody>
          <a:bodyPr vert="horz" lIns="91440" tIns="45720" rIns="91440" bIns="45720" rtlCol="0" anchor="ctr">
            <a:normAutofit/>
          </a:bodyPr>
          <a:lstStyle/>
          <a:p>
            <a:pPr indent="-228600" defTabSz="914400">
              <a:lnSpc>
                <a:spcPct val="90000"/>
              </a:lnSpc>
              <a:spcAft>
                <a:spcPts val="600"/>
              </a:spcAft>
              <a:buFont typeface="Arial" panose="020B0604020202020204" pitchFamily="34" charset="0"/>
              <a:buChar char="•"/>
              <a:defRPr sz="2000"/>
            </a:pPr>
            <a:r>
              <a:rPr lang="en-US" sz="2200" dirty="0"/>
              <a:t>Bring jurors back to individualized proof.</a:t>
            </a:r>
          </a:p>
          <a:p>
            <a:pPr indent="-228600" defTabSz="914400">
              <a:lnSpc>
                <a:spcPct val="90000"/>
              </a:lnSpc>
              <a:spcAft>
                <a:spcPts val="600"/>
              </a:spcAft>
              <a:buFont typeface="Arial" panose="020B0604020202020204" pitchFamily="34" charset="0"/>
              <a:buChar char="•"/>
              <a:defRPr sz="2000"/>
            </a:pPr>
            <a:r>
              <a:rPr lang="en-US" sz="2200" dirty="0"/>
              <a:t>Ask: What evidence actually proves THIS defendant's guilt?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40080" y="325369"/>
            <a:ext cx="4368602" cy="1956841"/>
          </a:xfrm>
          <a:prstGeom prst="rect">
            <a:avLst/>
          </a:prstGeom>
        </p:spPr>
        <p:txBody>
          <a:bodyPr vert="horz" lIns="91440" tIns="45720" rIns="91440" bIns="45720" rtlCol="0" anchor="b">
            <a:normAutofit/>
          </a:bodyPr>
          <a:lstStyle/>
          <a:p>
            <a:pPr defTabSz="914400">
              <a:lnSpc>
                <a:spcPct val="90000"/>
              </a:lnSpc>
              <a:spcBef>
                <a:spcPct val="0"/>
              </a:spcBef>
              <a:spcAft>
                <a:spcPts val="600"/>
              </a:spcAft>
              <a:defRPr sz="2800" b="1"/>
            </a:pPr>
            <a:r>
              <a:rPr lang="en-US" sz="5400">
                <a:latin typeface="+mj-lt"/>
                <a:ea typeface="+mj-ea"/>
                <a:cs typeface="+mj-cs"/>
              </a:rPr>
              <a:t>Lessons Learned</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40080" y="2872899"/>
            <a:ext cx="4243589" cy="3320668"/>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defRPr sz="2000"/>
            </a:pPr>
            <a:r>
              <a:rPr lang="en-US" sz="2200" dirty="0"/>
              <a:t>Every alliance is temporary.</a:t>
            </a:r>
          </a:p>
          <a:p>
            <a:pPr indent="-228600" defTabSz="914400">
              <a:lnSpc>
                <a:spcPct val="90000"/>
              </a:lnSpc>
              <a:spcAft>
                <a:spcPts val="600"/>
              </a:spcAft>
              <a:buFont typeface="Arial" panose="020B0604020202020204" pitchFamily="34" charset="0"/>
              <a:buChar char="•"/>
              <a:defRPr sz="2000"/>
            </a:pPr>
            <a:r>
              <a:rPr lang="en-US" sz="2200" dirty="0"/>
              <a:t>Every strategic decision serves one client.</a:t>
            </a:r>
          </a:p>
          <a:p>
            <a:pPr indent="-228600" defTabSz="914400">
              <a:lnSpc>
                <a:spcPct val="90000"/>
              </a:lnSpc>
              <a:spcAft>
                <a:spcPts val="600"/>
              </a:spcAft>
              <a:buFont typeface="Arial" panose="020B0604020202020204" pitchFamily="34" charset="0"/>
              <a:buChar char="•"/>
              <a:defRPr sz="2000"/>
            </a:pPr>
            <a:r>
              <a:rPr lang="en-US" sz="2200" dirty="0"/>
              <a:t>Adapt daily.</a:t>
            </a:r>
          </a:p>
          <a:p>
            <a:pPr indent="-228600" defTabSz="914400">
              <a:lnSpc>
                <a:spcPct val="90000"/>
              </a:lnSpc>
              <a:spcAft>
                <a:spcPts val="600"/>
              </a:spcAft>
              <a:buFont typeface="Arial" panose="020B0604020202020204" pitchFamily="34" charset="0"/>
              <a:buChar char="•"/>
              <a:defRPr sz="2000"/>
            </a:pPr>
            <a:r>
              <a:rPr lang="en-US" sz="2200" dirty="0"/>
              <a:t>Protect the record.</a:t>
            </a:r>
          </a:p>
        </p:txBody>
      </p:sp>
      <p:pic>
        <p:nvPicPr>
          <p:cNvPr id="4" name="Picture 3">
            <a:extLst>
              <a:ext uri="{FF2B5EF4-FFF2-40B4-BE49-F238E27FC236}">
                <a16:creationId xmlns:a16="http://schemas.microsoft.com/office/drawing/2014/main" id="{F6084B32-E1C4-B236-F2A4-FD957071DD75}"/>
              </a:ext>
            </a:extLst>
          </p:cNvPr>
          <p:cNvPicPr>
            <a:picLocks noChangeAspect="1"/>
          </p:cNvPicPr>
          <p:nvPr/>
        </p:nvPicPr>
        <p:blipFill>
          <a:blip r:embed="rId3"/>
          <a:srcRect t="14275" r="1" b="23664"/>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CC48E05-6D66-F723-BA0B-72405BE180FC}"/>
              </a:ext>
            </a:extLst>
          </p:cNvPr>
          <p:cNvPicPr>
            <a:picLocks noChangeAspect="1"/>
          </p:cNvPicPr>
          <p:nvPr/>
        </p:nvPicPr>
        <p:blipFill>
          <a:blip r:embed="rId3">
            <a:alphaModFix amt="50000"/>
          </a:blip>
          <a:srcRect t="8761" b="1954"/>
          <a:stretch>
            <a:fillRect/>
          </a:stretch>
        </p:blipFill>
        <p:spPr>
          <a:xfrm>
            <a:off x="20" y="1"/>
            <a:ext cx="12191980" cy="6857999"/>
          </a:xfrm>
          <a:prstGeom prst="rect">
            <a:avLst/>
          </a:prstGeom>
        </p:spPr>
      </p:pic>
      <p:sp>
        <p:nvSpPr>
          <p:cNvPr id="2" name="TextBox 1"/>
          <p:cNvSpPr txBox="1"/>
          <p:nvPr/>
        </p:nvSpPr>
        <p:spPr>
          <a:xfrm>
            <a:off x="1524000" y="1122362"/>
            <a:ext cx="9144000" cy="2900518"/>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defRPr sz="2800" b="1"/>
            </a:pPr>
            <a:r>
              <a:rPr lang="en-US" sz="6000">
                <a:solidFill>
                  <a:srgbClr val="FFFFFF"/>
                </a:solidFill>
                <a:latin typeface="+mj-lt"/>
                <a:ea typeface="+mj-ea"/>
                <a:cs typeface="+mj-cs"/>
              </a:rPr>
              <a:t>Questions</a:t>
            </a:r>
          </a:p>
        </p:txBody>
      </p:sp>
    </p:spTree>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0BE9C526DEA34CBAD4B9705A419178" ma:contentTypeVersion="9" ma:contentTypeDescription="Create a new document." ma:contentTypeScope="" ma:versionID="772f5ba803135d6fe88b5b63cb55ab6e">
  <xsd:schema xmlns:xsd="http://www.w3.org/2001/XMLSchema" xmlns:xs="http://www.w3.org/2001/XMLSchema" xmlns:p="http://schemas.microsoft.com/office/2006/metadata/properties" xmlns:ns3="883f01d4-bff2-462b-9804-46323b2143f7" targetNamespace="http://schemas.microsoft.com/office/2006/metadata/properties" ma:root="true" ma:fieldsID="f1f946c148d6daee139a00789e190ad4" ns3:_="">
    <xsd:import namespace="883f01d4-bff2-462b-9804-46323b2143f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_activity" minOccurs="0"/>
                <xsd:element ref="ns3:MediaServiceSearchProperties" minOccurs="0"/>
                <xsd:element ref="ns3:MediaServiceSystem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3f01d4-bff2-462b-9804-46323b2143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883f01d4-bff2-462b-9804-46323b2143f7" xsi:nil="true"/>
  </documentManagement>
</p:properties>
</file>

<file path=customXml/itemProps1.xml><?xml version="1.0" encoding="utf-8"?>
<ds:datastoreItem xmlns:ds="http://schemas.openxmlformats.org/officeDocument/2006/customXml" ds:itemID="{57B0AFB4-0CE9-4B55-9997-9E9AD420AC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83f01d4-bff2-462b-9804-46323b2143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EA30169-8F10-42BC-A688-0D0145D3945B}">
  <ds:schemaRefs>
    <ds:schemaRef ds:uri="http://schemas.microsoft.com/sharepoint/v3/contenttype/forms"/>
  </ds:schemaRefs>
</ds:datastoreItem>
</file>

<file path=customXml/itemProps3.xml><?xml version="1.0" encoding="utf-8"?>
<ds:datastoreItem xmlns:ds="http://schemas.openxmlformats.org/officeDocument/2006/customXml" ds:itemID="{061B7EA0-921B-45A8-8EC5-3395FA101569}">
  <ds:schemaRefs>
    <ds:schemaRef ds:uri="883f01d4-bff2-462b-9804-46323b2143f7"/>
    <ds:schemaRef ds:uri="http://schemas.microsoft.com/office/2006/documentManagement/types"/>
    <ds:schemaRef ds:uri="http://schemas.openxmlformats.org/package/2006/metadata/core-properties"/>
    <ds:schemaRef ds:uri="http://schemas.microsoft.com/office/infopath/2007/PartnerControls"/>
    <ds:schemaRef ds:uri="http://purl.org/dc/terms/"/>
    <ds:schemaRef ds:uri="http://www.w3.org/XML/1998/namespace"/>
    <ds:schemaRef ds:uri="http://purl.org/dc/elements/1.1/"/>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TM16401371[[fn=Atlas]]</Template>
  <TotalTime>11487</TotalTime>
  <Words>908</Words>
  <Application>Microsoft Office PowerPoint</Application>
  <PresentationFormat>Widescreen</PresentationFormat>
  <Paragraphs>114</Paragraphs>
  <Slides>26</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Courier New</vt:lpstr>
      <vt:lpstr>Office Theme</vt:lpstr>
      <vt:lpstr>PowerPoint Presentation</vt:lpstr>
      <vt:lpstr>PowerPoint Presentation</vt:lpstr>
      <vt:lpstr>PowerPoint Presentation</vt:lpstr>
      <vt:lpstr>Cast of characters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Rachel Taft</dc:creator>
  <cp:keywords/>
  <dc:description>generated using python-pptx</dc:description>
  <cp:lastModifiedBy>Christopher Weinbel</cp:lastModifiedBy>
  <cp:revision>5</cp:revision>
  <dcterms:created xsi:type="dcterms:W3CDTF">2013-01-27T09:14:16Z</dcterms:created>
  <dcterms:modified xsi:type="dcterms:W3CDTF">2026-07-24T15:55:07Z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0x010100050BE9C526DEA34CBAD4B9705A419178</vt:lpwstr>
  </property>
</Properties>
</file>